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4"/>
  </p:notesMasterIdLst>
  <p:sldIdLst>
    <p:sldId id="262" r:id="rId2"/>
    <p:sldId id="285" r:id="rId3"/>
    <p:sldId id="289" r:id="rId4"/>
    <p:sldId id="288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0" r:id="rId25"/>
    <p:sldId id="311" r:id="rId26"/>
    <p:sldId id="312" r:id="rId27"/>
    <p:sldId id="313" r:id="rId28"/>
    <p:sldId id="314" r:id="rId29"/>
    <p:sldId id="315" r:id="rId30"/>
    <p:sldId id="316" r:id="rId31"/>
    <p:sldId id="317" r:id="rId32"/>
    <p:sldId id="282" r:id="rId33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69" autoAdjust="0"/>
    <p:restoredTop sz="94660"/>
  </p:normalViewPr>
  <p:slideViewPr>
    <p:cSldViewPr>
      <p:cViewPr varScale="1">
        <p:scale>
          <a:sx n="114" d="100"/>
          <a:sy n="114" d="100"/>
        </p:scale>
        <p:origin x="153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D17C65-F7D3-46D3-AD4F-03764B6A1770}" type="datetimeFigureOut">
              <a:rPr lang="es-VE" smtClean="0"/>
              <a:t>04/05/2017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9FBB9-930A-49E6-A190-08F27CFD2A9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966462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9FBB9-930A-49E6-A190-08F27CFD2A97}" type="slidenum">
              <a:rPr lang="es-VE" smtClean="0"/>
              <a:t>32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150700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C56B48-110B-4F1B-8DD5-C037F217DE12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114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C56B48-110B-4F1B-8DD5-C037F217DE12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541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C56B48-110B-4F1B-8DD5-C037F217DE12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764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C56B48-110B-4F1B-8DD5-C037F217DE12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376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C56B48-110B-4F1B-8DD5-C037F217DE12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604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C56B48-110B-4F1B-8DD5-C037F217DE12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08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C56B48-110B-4F1B-8DD5-C037F217DE12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94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C56B48-110B-4F1B-8DD5-C037F217DE12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347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C56B48-110B-4F1B-8DD5-C037F217DE12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846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C56B48-110B-4F1B-8DD5-C037F217DE12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752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V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C56B48-110B-4F1B-8DD5-C037F217DE12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550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C56B48-110B-4F1B-8DD5-C037F217DE12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847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5616" y="1484784"/>
            <a:ext cx="6858000" cy="4176464"/>
          </a:xfrm>
        </p:spPr>
        <p:txBody>
          <a:bodyPr anchor="ctr">
            <a:normAutofit/>
          </a:bodyPr>
          <a:lstStyle/>
          <a:p>
            <a:pPr eaLnBrk="1" hangingPunct="1">
              <a:defRPr/>
            </a:pPr>
            <a:r>
              <a:rPr lang="en-US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SER Y HACER DISCIPULOS EN EL SIGLO XXI</a:t>
            </a:r>
          </a:p>
        </p:txBody>
      </p:sp>
    </p:spTree>
    <p:extLst>
      <p:ext uri="{BB962C8B-B14F-4D97-AF65-F5344CB8AC3E}">
        <p14:creationId xmlns:p14="http://schemas.microsoft.com/office/powerpoint/2010/main" val="3874683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97087"/>
            <a:ext cx="8229600" cy="11398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4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HACER DISCIPULOS ES: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52264" y="2636912"/>
            <a:ext cx="8439472" cy="45307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s-VE" sz="2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Es un mandato </a:t>
            </a:r>
            <a:r>
              <a:rPr lang="es-VE" sz="26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“Id y haced discípulos”</a:t>
            </a:r>
            <a:r>
              <a:rPr lang="es-VE" sz="2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 (Mateo 28:19).</a:t>
            </a:r>
          </a:p>
          <a:p>
            <a:pPr>
              <a:defRPr/>
            </a:pPr>
            <a:r>
              <a:rPr lang="es-VE" sz="2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Es la estrategia de Dios para llevar el evangelio a todas las naciones </a:t>
            </a:r>
            <a:r>
              <a:rPr lang="es-VE" sz="26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“Lo que has oído de mi ante muchos testigos, esto encarga a hombres fieles que sean idóneos para enseñar también a otros” </a:t>
            </a:r>
            <a:r>
              <a:rPr lang="es-VE" sz="2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(2 Timoteo 2:2)</a:t>
            </a:r>
          </a:p>
          <a:p>
            <a:pPr>
              <a:defRPr/>
            </a:pPr>
            <a:r>
              <a:rPr lang="es-VE" sz="2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Él tiene autoridad y nos ha dado poder (Mateo 28:18; Hechos 1:8).</a:t>
            </a:r>
          </a:p>
        </p:txBody>
      </p:sp>
    </p:spTree>
    <p:extLst>
      <p:ext uri="{BB962C8B-B14F-4D97-AF65-F5344CB8AC3E}">
        <p14:creationId xmlns:p14="http://schemas.microsoft.com/office/powerpoint/2010/main" val="1212246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97087"/>
            <a:ext cx="8229600" cy="11398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4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HACER DISCIPULOS ES: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52264" y="2636912"/>
            <a:ext cx="8439472" cy="45307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s-VE" sz="2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Enseñando lo que vamos aprendiendo </a:t>
            </a:r>
            <a:r>
              <a:rPr lang="es-VE" sz="26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“Enseñando todas las cosas que os he mandado” </a:t>
            </a:r>
            <a:r>
              <a:rPr lang="es-VE" sz="2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(Mateo 28:20a).</a:t>
            </a:r>
          </a:p>
          <a:p>
            <a:pPr>
              <a:defRPr/>
            </a:pPr>
            <a:r>
              <a:rPr lang="es-VE" sz="2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Su presencia irá y permanecerá con nosotros </a:t>
            </a:r>
            <a:r>
              <a:rPr lang="es-VE" sz="26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“Yo estoy con vosotros todos los días hasta el fin del mundo” </a:t>
            </a:r>
            <a:r>
              <a:rPr lang="es-VE" sz="2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(Mateo 28:20b).</a:t>
            </a:r>
          </a:p>
        </p:txBody>
      </p:sp>
    </p:spTree>
    <p:extLst>
      <p:ext uri="{BB962C8B-B14F-4D97-AF65-F5344CB8AC3E}">
        <p14:creationId xmlns:p14="http://schemas.microsoft.com/office/powerpoint/2010/main" val="2891435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97087"/>
            <a:ext cx="8229600" cy="11398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4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NUEVA PERSPECTIVA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52264" y="2498675"/>
            <a:ext cx="8439472" cy="4530725"/>
          </a:xfrm>
        </p:spPr>
        <p:txBody>
          <a:bodyPr>
            <a:noAutofit/>
          </a:bodyPr>
          <a:lstStyle/>
          <a:p>
            <a:pPr marL="0" indent="0" algn="ctr">
              <a:buNone/>
              <a:defRPr/>
            </a:pPr>
            <a:r>
              <a:rPr lang="es-VE" sz="2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El Nuevo creyente es:</a:t>
            </a:r>
          </a:p>
          <a:p>
            <a:pPr marL="0" indent="0" algn="ctr">
              <a:buNone/>
              <a:defRPr/>
            </a:pPr>
            <a:r>
              <a:rPr lang="es-VE" sz="26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RECIEN NACIDO  O  EMBRION?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638500"/>
            <a:ext cx="2657475" cy="1724025"/>
          </a:xfrm>
          <a:prstGeom prst="rect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555" y="3638500"/>
            <a:ext cx="2314575" cy="1724025"/>
          </a:xfrm>
          <a:prstGeom prst="rect">
            <a:avLst/>
          </a:prstGeom>
          <a:ln w="38100" cap="sq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09108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80928"/>
            <a:ext cx="8229600" cy="11398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s-VE" sz="4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EL DISCIPULADO COMO PROCESO DE TRANSFORMACIÓN</a:t>
            </a:r>
            <a:endParaRPr lang="en-US" sz="4800" b="1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349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2352" y="1850603"/>
            <a:ext cx="8579296" cy="11398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s-VE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EL DISCIPULADO COMO PROCESO DE TRANSFORMACIÓN</a:t>
            </a:r>
            <a:endParaRPr 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52264" y="3218755"/>
            <a:ext cx="8439472" cy="45307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s-VE" sz="32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FASE 1: CONSOLIDACIÓN</a:t>
            </a:r>
          </a:p>
          <a:p>
            <a:pPr marL="0" indent="0" algn="ctr">
              <a:buNone/>
              <a:defRPr/>
            </a:pPr>
            <a:r>
              <a:rPr lang="es-VE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TRANSFORMACIÓN DE UN </a:t>
            </a:r>
            <a:r>
              <a:rPr lang="es-VE" sz="3200" b="1" dirty="0">
                <a:solidFill>
                  <a:srgbClr val="00B050"/>
                </a:solidFill>
                <a:latin typeface="Myriad Pro" panose="020B0503030403020204" pitchFamily="34" charset="0"/>
              </a:rPr>
              <a:t>CREYENTE</a:t>
            </a:r>
            <a:r>
              <a:rPr lang="es-VE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 EN UN </a:t>
            </a:r>
            <a:r>
              <a:rPr lang="es-VE" sz="3200" b="1" dirty="0">
                <a:solidFill>
                  <a:srgbClr val="00B050"/>
                </a:solidFill>
                <a:latin typeface="Myriad Pro" panose="020B0503030403020204" pitchFamily="34" charset="0"/>
              </a:rPr>
              <a:t>DISCÍPULO</a:t>
            </a:r>
          </a:p>
        </p:txBody>
      </p:sp>
    </p:spTree>
    <p:extLst>
      <p:ext uri="{BB962C8B-B14F-4D97-AF65-F5344CB8AC3E}">
        <p14:creationId xmlns:p14="http://schemas.microsoft.com/office/powerpoint/2010/main" val="1175834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2352" y="1628800"/>
            <a:ext cx="8579296" cy="11398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s-VE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PROCESOS</a:t>
            </a:r>
            <a:endParaRPr 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2768625"/>
            <a:ext cx="8439472" cy="45307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s-VE" sz="32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FORMAR LA IDENTIDAD</a:t>
            </a:r>
          </a:p>
          <a:p>
            <a:pPr>
              <a:defRPr/>
            </a:pPr>
            <a:r>
              <a:rPr lang="es-VE" sz="32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DESARROLLAR EL CARÁCTER</a:t>
            </a:r>
          </a:p>
          <a:p>
            <a:pPr>
              <a:defRPr/>
            </a:pPr>
            <a:r>
              <a:rPr lang="es-VE" sz="32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ENTENDER EL LLAMADO </a:t>
            </a:r>
          </a:p>
          <a:p>
            <a:pPr>
              <a:defRPr/>
            </a:pPr>
            <a:r>
              <a:rPr lang="es-VE" sz="32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DESARROLLAR LA VISIÓN DISCIPULAR</a:t>
            </a:r>
          </a:p>
        </p:txBody>
      </p:sp>
    </p:spTree>
    <p:extLst>
      <p:ext uri="{BB962C8B-B14F-4D97-AF65-F5344CB8AC3E}">
        <p14:creationId xmlns:p14="http://schemas.microsoft.com/office/powerpoint/2010/main" val="34274695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2352" y="2073151"/>
            <a:ext cx="8579296" cy="11398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s-VE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FASE 1: CONSOLIDACIÓN</a:t>
            </a:r>
            <a:br>
              <a:rPr lang="es-VE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</a:br>
            <a:r>
              <a:rPr lang="es-VE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TRANSFORMACIÓN DE UN </a:t>
            </a:r>
            <a:r>
              <a:rPr lang="es-VE" sz="24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CREYENTE</a:t>
            </a:r>
            <a:r>
              <a:rPr lang="es-VE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 EN UN </a:t>
            </a:r>
            <a:r>
              <a:rPr lang="es-VE" sz="24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DISCÍPULO</a:t>
            </a:r>
            <a:br>
              <a:rPr lang="es-VE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</a:br>
            <a:br>
              <a:rPr lang="es-VE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</a:br>
            <a:endParaRPr lang="en-US" sz="2400" b="1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3140968"/>
            <a:ext cx="8439472" cy="45307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s-VE" sz="2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MI IDENTIDAD EN CRISTO - </a:t>
            </a:r>
            <a:r>
              <a:rPr lang="es-VE" sz="28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8 SEMANAS</a:t>
            </a:r>
          </a:p>
          <a:p>
            <a:pPr>
              <a:defRPr/>
            </a:pPr>
            <a:r>
              <a:rPr lang="es-VE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FORMANDO UN CARÁCTER CRISTOCÉNTRICO - </a:t>
            </a:r>
            <a:r>
              <a:rPr lang="es-VE" sz="24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12 SEMANAS</a:t>
            </a:r>
          </a:p>
          <a:p>
            <a:pPr>
              <a:defRPr/>
            </a:pPr>
            <a:r>
              <a:rPr lang="es-VE" sz="2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ENTENDIENDO EL LLAMADO - </a:t>
            </a:r>
            <a:r>
              <a:rPr lang="es-VE" sz="28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11 SEMANAS</a:t>
            </a:r>
          </a:p>
          <a:p>
            <a:pPr>
              <a:defRPr/>
            </a:pPr>
            <a:endParaRPr lang="es-VE" sz="2800" b="1" i="1" dirty="0">
              <a:solidFill>
                <a:schemeClr val="tx1">
                  <a:lumMod val="75000"/>
                  <a:lumOff val="25000"/>
                </a:schemeClr>
              </a:solidFill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4345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2352" y="1850603"/>
            <a:ext cx="8579296" cy="11398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s-VE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EL DISCIPULADO COMO PROCESO DE TRANSFORMACIÓN</a:t>
            </a:r>
            <a:endParaRPr 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52264" y="3218755"/>
            <a:ext cx="8439472" cy="45307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s-VE" sz="32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FASE 2: MULTIPLICACIÓN</a:t>
            </a:r>
          </a:p>
          <a:p>
            <a:pPr marL="0" indent="0" algn="ctr">
              <a:buNone/>
              <a:defRPr/>
            </a:pPr>
            <a:r>
              <a:rPr lang="es-VE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TRANSFORMACIÓN DE UN </a:t>
            </a:r>
            <a:r>
              <a:rPr lang="es-VE" sz="3200" b="1" dirty="0">
                <a:solidFill>
                  <a:srgbClr val="00B050"/>
                </a:solidFill>
                <a:latin typeface="Myriad Pro" panose="020B0503030403020204" pitchFamily="34" charset="0"/>
              </a:rPr>
              <a:t>DISCÍPULO</a:t>
            </a:r>
            <a:r>
              <a:rPr lang="es-VE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 EN UN </a:t>
            </a:r>
            <a:r>
              <a:rPr lang="es-VE" sz="3200" b="1" dirty="0">
                <a:solidFill>
                  <a:srgbClr val="00B050"/>
                </a:solidFill>
                <a:latin typeface="Myriad Pro" panose="020B0503030403020204" pitchFamily="34" charset="0"/>
              </a:rPr>
              <a:t>DISCÍPULADOR</a:t>
            </a:r>
          </a:p>
        </p:txBody>
      </p:sp>
    </p:spTree>
    <p:extLst>
      <p:ext uri="{BB962C8B-B14F-4D97-AF65-F5344CB8AC3E}">
        <p14:creationId xmlns:p14="http://schemas.microsoft.com/office/powerpoint/2010/main" val="34584415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2352" y="2073151"/>
            <a:ext cx="8579296" cy="11398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s-VE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FASE 2: MULTIPLICACIÓN</a:t>
            </a:r>
            <a:br>
              <a:rPr lang="es-VE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</a:br>
            <a:r>
              <a:rPr lang="es-VE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TRANSFORMACIÓN DE UN </a:t>
            </a:r>
            <a:r>
              <a:rPr lang="es-VE" sz="2400" b="1" dirty="0">
                <a:solidFill>
                  <a:srgbClr val="00B050"/>
                </a:solidFill>
                <a:latin typeface="Myriad Pro" panose="020B0503030403020204" pitchFamily="34" charset="0"/>
              </a:rPr>
              <a:t>DISCIPULO</a:t>
            </a:r>
            <a:r>
              <a:rPr lang="es-VE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 EN UN </a:t>
            </a:r>
            <a:r>
              <a:rPr lang="es-VE" sz="2400" b="1" dirty="0">
                <a:solidFill>
                  <a:srgbClr val="00B050"/>
                </a:solidFill>
                <a:latin typeface="Myriad Pro" panose="020B0503030403020204" pitchFamily="34" charset="0"/>
              </a:rPr>
              <a:t>DISCÍPULADOR</a:t>
            </a:r>
            <a:br>
              <a:rPr lang="es-VE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</a:br>
            <a:br>
              <a:rPr lang="es-VE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</a:br>
            <a:endParaRPr lang="en-US" sz="2400" b="1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3140968"/>
            <a:ext cx="8439472" cy="45307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s-VE" sz="2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PREPÁRESE PARA DISCIPULAR - </a:t>
            </a:r>
            <a:r>
              <a:rPr lang="es-VE" sz="28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8 SEMANAS</a:t>
            </a:r>
          </a:p>
          <a:p>
            <a:pPr>
              <a:defRPr/>
            </a:pPr>
            <a:r>
              <a:rPr lang="es-VE" sz="2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MI IDENTIDAD EN CRISTO - </a:t>
            </a:r>
            <a:r>
              <a:rPr lang="es-VE" sz="28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8 SEMANAS</a:t>
            </a:r>
          </a:p>
          <a:p>
            <a:pPr>
              <a:defRPr/>
            </a:pPr>
            <a:r>
              <a:rPr lang="es-VE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FORMANDO UN CARÁCTER CRISTOCÉNTRICO - </a:t>
            </a:r>
            <a:r>
              <a:rPr lang="es-VE" sz="24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12 SEMANAS</a:t>
            </a:r>
          </a:p>
          <a:p>
            <a:pPr>
              <a:defRPr/>
            </a:pPr>
            <a:r>
              <a:rPr lang="es-VE" sz="2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ENTENDIENDO EL LLAMADO -</a:t>
            </a:r>
            <a:r>
              <a:rPr lang="es-VE" sz="28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 11 SEMANAS</a:t>
            </a:r>
          </a:p>
        </p:txBody>
      </p:sp>
    </p:spTree>
    <p:extLst>
      <p:ext uri="{BB962C8B-B14F-4D97-AF65-F5344CB8AC3E}">
        <p14:creationId xmlns:p14="http://schemas.microsoft.com/office/powerpoint/2010/main" val="19331474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2352" y="1628800"/>
            <a:ext cx="8579296" cy="11398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s-VE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CREAR UN MOVIMIENTO DE DISCIPULADO EN LA IGLESIA LOCAL</a:t>
            </a:r>
            <a:endParaRPr 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3068960"/>
            <a:ext cx="8439472" cy="45307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s-VE" sz="2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EL PASTOR COMIENZA SELECCIONANDO UN GRUPO DE 10 DISCIPULOS</a:t>
            </a:r>
          </a:p>
          <a:p>
            <a:pPr>
              <a:defRPr/>
            </a:pPr>
            <a:r>
              <a:rPr lang="es-VE" sz="2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EL PASTOR TRABAJARA CON ELLOS LA FASE 2</a:t>
            </a:r>
          </a:p>
        </p:txBody>
      </p:sp>
    </p:spTree>
    <p:extLst>
      <p:ext uri="{BB962C8B-B14F-4D97-AF65-F5344CB8AC3E}">
        <p14:creationId xmlns:p14="http://schemas.microsoft.com/office/powerpoint/2010/main" val="2326043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492896"/>
            <a:ext cx="8229600" cy="2098351"/>
          </a:xfrm>
        </p:spPr>
        <p:txBody>
          <a:bodyPr>
            <a:normAutofit/>
          </a:bodyPr>
          <a:lstStyle/>
          <a:p>
            <a:pPr marL="0" indent="0" algn="ctr" eaLnBrk="1" hangingPunct="1">
              <a:buNone/>
              <a:defRPr/>
            </a:pPr>
            <a:r>
              <a:rPr lang="es-MX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RECURSO PREPARADO PARA FORMAR DISCIPULADORES</a:t>
            </a:r>
          </a:p>
          <a:p>
            <a:pPr algn="ctr" eaLnBrk="1" hangingPunct="1">
              <a:defRPr/>
            </a:pPr>
            <a:endParaRPr lang="es-MX" sz="4800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6000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2352" y="1412776"/>
            <a:ext cx="8579296" cy="11398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s-VE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PROYECCIONES </a:t>
            </a:r>
            <a:endParaRPr lang="en-US" sz="5400" b="1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2351031"/>
            <a:ext cx="8439472" cy="4530725"/>
          </a:xfrm>
        </p:spPr>
        <p:txBody>
          <a:bodyPr>
            <a:noAutofit/>
          </a:bodyPr>
          <a:lstStyle/>
          <a:p>
            <a:pPr marL="0" indent="0" algn="ctr">
              <a:buNone/>
              <a:defRPr/>
            </a:pPr>
            <a:r>
              <a:rPr lang="es-VE" sz="36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1X10		10X5		50X1	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899592" y="3068960"/>
            <a:ext cx="5587888" cy="4530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VE" sz="2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Primer año: </a:t>
            </a:r>
            <a:r>
              <a:rPr lang="es-VE" sz="28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61</a:t>
            </a:r>
            <a:r>
              <a:rPr lang="es-VE" sz="2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 Discipuladores</a:t>
            </a:r>
          </a:p>
          <a:p>
            <a:pPr>
              <a:defRPr/>
            </a:pPr>
            <a:r>
              <a:rPr lang="es-VE" sz="2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Segundo año: </a:t>
            </a:r>
            <a:r>
              <a:rPr lang="es-VE" sz="28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122</a:t>
            </a:r>
            <a:r>
              <a:rPr lang="es-VE" sz="2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 Discipuladores</a:t>
            </a:r>
          </a:p>
          <a:p>
            <a:pPr>
              <a:defRPr/>
            </a:pPr>
            <a:r>
              <a:rPr lang="es-VE" sz="2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Tercer año: </a:t>
            </a:r>
            <a:r>
              <a:rPr lang="es-VE" sz="28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244</a:t>
            </a:r>
            <a:r>
              <a:rPr lang="es-VE" sz="2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 Discipuladores</a:t>
            </a:r>
          </a:p>
          <a:p>
            <a:pPr>
              <a:defRPr/>
            </a:pPr>
            <a:r>
              <a:rPr lang="es-VE" sz="2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Cuarto año: </a:t>
            </a:r>
            <a:r>
              <a:rPr lang="es-VE" sz="28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488</a:t>
            </a:r>
            <a:r>
              <a:rPr lang="es-VE" sz="2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 Discipuladores</a:t>
            </a:r>
          </a:p>
          <a:p>
            <a:pPr>
              <a:defRPr/>
            </a:pPr>
            <a:r>
              <a:rPr lang="es-VE" sz="2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Quinto año: </a:t>
            </a:r>
            <a:r>
              <a:rPr lang="es-VE" sz="28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976</a:t>
            </a:r>
            <a:r>
              <a:rPr lang="es-VE" sz="2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 Discipuladores</a:t>
            </a:r>
          </a:p>
        </p:txBody>
      </p:sp>
    </p:spTree>
    <p:extLst>
      <p:ext uri="{BB962C8B-B14F-4D97-AF65-F5344CB8AC3E}">
        <p14:creationId xmlns:p14="http://schemas.microsoft.com/office/powerpoint/2010/main" val="29778284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2352" y="1641103"/>
            <a:ext cx="8579296" cy="11398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s-VE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UN SUEÑO DIFÍCIL PERO NO IMPOSIBLE</a:t>
            </a:r>
            <a:endParaRPr lang="en-US" sz="4400" b="1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52264" y="2852936"/>
            <a:ext cx="8439472" cy="4530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VE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Que la iglesia tenga personas preparadas y comprometidas para atender los nuevos creyentes.</a:t>
            </a:r>
          </a:p>
          <a:p>
            <a:pPr>
              <a:defRPr/>
            </a:pPr>
            <a:r>
              <a:rPr lang="es-VE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Que cada iglesia tenga establecido su sistema de discipulado.</a:t>
            </a:r>
          </a:p>
          <a:p>
            <a:pPr>
              <a:defRPr/>
            </a:pPr>
            <a:r>
              <a:rPr lang="es-VE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Que todos los creyentes hayan completado su proceso de discipulado.</a:t>
            </a:r>
          </a:p>
          <a:p>
            <a:pPr>
              <a:defRPr/>
            </a:pPr>
            <a:r>
              <a:rPr lang="es-VE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Qué todos entiendan el proceso de crecimiento.</a:t>
            </a:r>
          </a:p>
        </p:txBody>
      </p:sp>
    </p:spTree>
    <p:extLst>
      <p:ext uri="{BB962C8B-B14F-4D97-AF65-F5344CB8AC3E}">
        <p14:creationId xmlns:p14="http://schemas.microsoft.com/office/powerpoint/2010/main" val="36822651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56792"/>
            <a:ext cx="9144000" cy="11398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s-VE" sz="3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 EL DISCIPULADO INTENCIONAL</a:t>
            </a:r>
            <a:endParaRPr lang="en-US" sz="3900" b="1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52264" y="2696617"/>
            <a:ext cx="8439472" cy="4530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s-VE" sz="32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(HECHOS 11:19-30)</a:t>
            </a:r>
          </a:p>
          <a:p>
            <a:pPr algn="ctr">
              <a:defRPr/>
            </a:pPr>
            <a:r>
              <a:rPr lang="es-VE" sz="32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LA IGLESIA DE JERUSALÉN</a:t>
            </a:r>
          </a:p>
          <a:p>
            <a:pPr algn="ctr">
              <a:defRPr/>
            </a:pPr>
            <a:r>
              <a:rPr lang="es-VE" sz="32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BERNABÉ </a:t>
            </a:r>
          </a:p>
          <a:p>
            <a:pPr algn="ctr">
              <a:defRPr/>
            </a:pPr>
            <a:r>
              <a:rPr lang="es-VE" sz="32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ANTIOQUIA</a:t>
            </a:r>
          </a:p>
        </p:txBody>
      </p:sp>
    </p:spTree>
    <p:extLst>
      <p:ext uri="{BB962C8B-B14F-4D97-AF65-F5344CB8AC3E}">
        <p14:creationId xmlns:p14="http://schemas.microsoft.com/office/powerpoint/2010/main" val="3696158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060848"/>
            <a:ext cx="9144000" cy="11398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s-VE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IMPLEMENTACIÓN DEL MOVIMIENTO DE DISCIPULADO EN LA </a:t>
            </a:r>
            <a:r>
              <a:rPr lang="es-VE" sz="4400" b="1" dirty="0">
                <a:solidFill>
                  <a:srgbClr val="00B050"/>
                </a:solidFill>
                <a:latin typeface="Arial Black" panose="020B0A04020102020204" pitchFamily="34" charset="0"/>
              </a:rPr>
              <a:t>CNBV</a:t>
            </a:r>
            <a:endParaRPr lang="en-US" sz="4400" b="1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52264" y="3717032"/>
            <a:ext cx="8439472" cy="4530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s-VE" sz="40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UN PLAN EN OCHO ETAPAS</a:t>
            </a:r>
          </a:p>
        </p:txBody>
      </p:sp>
    </p:spTree>
    <p:extLst>
      <p:ext uri="{BB962C8B-B14F-4D97-AF65-F5344CB8AC3E}">
        <p14:creationId xmlns:p14="http://schemas.microsoft.com/office/powerpoint/2010/main" val="21560194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52264" y="1988840"/>
            <a:ext cx="8439472" cy="4530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s-VE" sz="48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ETAPA 1: </a:t>
            </a:r>
          </a:p>
          <a:p>
            <a:pPr marL="0" indent="0" algn="ctr">
              <a:buNone/>
              <a:defRPr/>
            </a:pPr>
            <a:r>
              <a:rPr lang="es-VE" sz="4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ENSEÑAR DE MANERA INTENSIVA A LOS 100 PASTORES </a:t>
            </a:r>
            <a:r>
              <a:rPr lang="es-VE" sz="40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PREPÁRESE PARA DISCIPULAR</a:t>
            </a:r>
            <a:r>
              <a:rPr lang="es-VE" sz="4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 (8 HORAS). </a:t>
            </a:r>
          </a:p>
        </p:txBody>
      </p:sp>
    </p:spTree>
    <p:extLst>
      <p:ext uri="{BB962C8B-B14F-4D97-AF65-F5344CB8AC3E}">
        <p14:creationId xmlns:p14="http://schemas.microsoft.com/office/powerpoint/2010/main" val="1273217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52264" y="1988840"/>
            <a:ext cx="8439472" cy="4530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s-VE" sz="48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ETAPA 2:</a:t>
            </a:r>
          </a:p>
          <a:p>
            <a:pPr marL="0" indent="0" algn="ctr">
              <a:buNone/>
              <a:defRPr/>
            </a:pPr>
            <a:r>
              <a:rPr lang="es-VE" sz="4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CADA PASTOR ELEGIRÁ UN EQUIPO DE </a:t>
            </a:r>
            <a:r>
              <a:rPr lang="es-VE" sz="40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10 MIEMBROS </a:t>
            </a:r>
            <a:r>
              <a:rPr lang="es-VE" sz="4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DE SU IGLESIA Y FORMARÁ SU EQUIPO DE </a:t>
            </a:r>
            <a:r>
              <a:rPr lang="es-VE" sz="40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DISCIPULADORES.</a:t>
            </a:r>
          </a:p>
        </p:txBody>
      </p:sp>
    </p:spTree>
    <p:extLst>
      <p:ext uri="{BB962C8B-B14F-4D97-AF65-F5344CB8AC3E}">
        <p14:creationId xmlns:p14="http://schemas.microsoft.com/office/powerpoint/2010/main" val="21410904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52264" y="1628800"/>
            <a:ext cx="8439472" cy="4530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s-VE" sz="48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ETAPA 3:</a:t>
            </a:r>
          </a:p>
          <a:p>
            <a:pPr marL="0" indent="0" algn="ctr">
              <a:buNone/>
              <a:defRPr/>
            </a:pPr>
            <a:r>
              <a:rPr lang="es-VE" sz="4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CADA PASTOR COMPARTIRÁ </a:t>
            </a:r>
            <a:r>
              <a:rPr lang="es-VE" sz="40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LA VISIÓN DISCIPULAR</a:t>
            </a:r>
            <a:r>
              <a:rPr lang="es-VE" sz="4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  CON SUS DISCIPULADORES DURANTE OCHO SEMANAS USANDO </a:t>
            </a:r>
            <a:r>
              <a:rPr lang="es-VE" sz="40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PREPÁRESE PARA DISCIPULAR.</a:t>
            </a:r>
          </a:p>
        </p:txBody>
      </p:sp>
    </p:spTree>
    <p:extLst>
      <p:ext uri="{BB962C8B-B14F-4D97-AF65-F5344CB8AC3E}">
        <p14:creationId xmlns:p14="http://schemas.microsoft.com/office/powerpoint/2010/main" val="31651143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52264" y="1628800"/>
            <a:ext cx="8439472" cy="4530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s-VE" sz="48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ETAPA 4:</a:t>
            </a:r>
          </a:p>
          <a:p>
            <a:pPr marL="0" indent="0" algn="ctr">
              <a:buNone/>
              <a:defRPr/>
            </a:pPr>
            <a:r>
              <a:rPr lang="es-VE" sz="4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LOS </a:t>
            </a:r>
            <a:r>
              <a:rPr lang="es-VE" sz="40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10 DISCIPULADORES </a:t>
            </a:r>
            <a:r>
              <a:rPr lang="es-VE" sz="4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QUE EL PASTOR PREPARÓ  SELECCIONARAN UN EQUIPO DE </a:t>
            </a:r>
            <a:r>
              <a:rPr lang="es-VE" sz="40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CINCO DISCÍPULOS </a:t>
            </a:r>
            <a:r>
              <a:rPr lang="es-VE" sz="4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DE LA MISMA IGLESIA PARA FORMAR SU EQUIPO DE </a:t>
            </a:r>
            <a:r>
              <a:rPr lang="es-VE" sz="40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DISCIPULADORES.</a:t>
            </a:r>
          </a:p>
        </p:txBody>
      </p:sp>
    </p:spTree>
    <p:extLst>
      <p:ext uri="{BB962C8B-B14F-4D97-AF65-F5344CB8AC3E}">
        <p14:creationId xmlns:p14="http://schemas.microsoft.com/office/powerpoint/2010/main" val="30382848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52264" y="1628800"/>
            <a:ext cx="8439472" cy="4530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s-VE" sz="48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ETAPA 5: </a:t>
            </a:r>
          </a:p>
          <a:p>
            <a:pPr marL="0" indent="0" algn="ctr">
              <a:buNone/>
              <a:defRPr/>
            </a:pPr>
            <a:r>
              <a:rPr lang="es-VE" sz="40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LOS DISCIPULADORES </a:t>
            </a:r>
            <a:r>
              <a:rPr lang="es-VE" sz="4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COMPARTIRÁN LA VISIÓN DISCIPULAR A SU </a:t>
            </a:r>
            <a:r>
              <a:rPr lang="es-VE" sz="40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EQUIPO DE CINCO</a:t>
            </a:r>
            <a:r>
              <a:rPr lang="es-VE" sz="4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 DURANTE OCHO SEMANAS USANDO </a:t>
            </a:r>
            <a:r>
              <a:rPr lang="es-VE" sz="40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PREPÁRESE PARA DISCIPULAR.</a:t>
            </a:r>
          </a:p>
        </p:txBody>
      </p:sp>
    </p:spTree>
    <p:extLst>
      <p:ext uri="{BB962C8B-B14F-4D97-AF65-F5344CB8AC3E}">
        <p14:creationId xmlns:p14="http://schemas.microsoft.com/office/powerpoint/2010/main" val="42550936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52264" y="1628800"/>
            <a:ext cx="8439472" cy="4530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s-VE" sz="48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ETAPA 6: </a:t>
            </a:r>
          </a:p>
          <a:p>
            <a:pPr marL="0" indent="0" algn="ctr">
              <a:buNone/>
              <a:defRPr/>
            </a:pPr>
            <a:r>
              <a:rPr lang="es-VE" sz="4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TODOS LOS </a:t>
            </a:r>
            <a:r>
              <a:rPr lang="es-VE" sz="40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DISCIPULADORES </a:t>
            </a:r>
            <a:r>
              <a:rPr lang="es-VE" sz="4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ASUMIRÁN EL COMPROMISO DE FORMAR </a:t>
            </a:r>
            <a:r>
              <a:rPr lang="es-VE" sz="40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UN DISCIPULADOR CADA AÑO.</a:t>
            </a:r>
          </a:p>
        </p:txBody>
      </p:sp>
    </p:spTree>
    <p:extLst>
      <p:ext uri="{BB962C8B-B14F-4D97-AF65-F5344CB8AC3E}">
        <p14:creationId xmlns:p14="http://schemas.microsoft.com/office/powerpoint/2010/main" val="2790699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: </a:t>
            </a:r>
            <a:endParaRPr lang="es-VE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916832"/>
            <a:ext cx="8229600" cy="41764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s-VE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RECURSO PREPARADO PARA DESARROLLAR UN SISTEMA DE DISCIPULADO EN LA IGLESIA LOCAL</a:t>
            </a:r>
          </a:p>
          <a:p>
            <a:pPr algn="ctr">
              <a:defRPr/>
            </a:pPr>
            <a:endParaRPr lang="es-MX" sz="4800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5277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52264" y="1628800"/>
            <a:ext cx="8439472" cy="4530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s-VE" sz="48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ETAPA 7:</a:t>
            </a:r>
          </a:p>
          <a:p>
            <a:pPr marL="0" indent="0" algn="ctr">
              <a:buNone/>
              <a:defRPr/>
            </a:pPr>
            <a:r>
              <a:rPr lang="es-VE" sz="4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SE LANZA EL </a:t>
            </a:r>
            <a:r>
              <a:rPr lang="es-VE" sz="40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MOVIMIENTO DISCIPULAR </a:t>
            </a:r>
            <a:r>
              <a:rPr lang="es-VE" sz="4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EN LA IGLESIA LOCAL CON UNA PLATAFORMA DE </a:t>
            </a:r>
            <a:r>
              <a:rPr lang="es-VE" sz="40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61 DISCIPULADORES.</a:t>
            </a:r>
          </a:p>
        </p:txBody>
      </p:sp>
    </p:spTree>
    <p:extLst>
      <p:ext uri="{BB962C8B-B14F-4D97-AF65-F5344CB8AC3E}">
        <p14:creationId xmlns:p14="http://schemas.microsoft.com/office/powerpoint/2010/main" val="32598004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52264" y="1628800"/>
            <a:ext cx="8439472" cy="4530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s-VE" sz="48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ETAPA 8:</a:t>
            </a:r>
          </a:p>
          <a:p>
            <a:pPr marL="0" indent="0" algn="ctr">
              <a:buNone/>
              <a:defRPr/>
            </a:pPr>
            <a:r>
              <a:rPr lang="es-VE" sz="4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TODOS LOS </a:t>
            </a:r>
            <a:r>
              <a:rPr lang="es-VE" sz="40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DISCIPULADORES </a:t>
            </a:r>
            <a:r>
              <a:rPr lang="es-VE" sz="4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ACEPTAN EL RETO DE FORMAR </a:t>
            </a:r>
            <a:r>
              <a:rPr lang="es-VE" sz="40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UN DISCIPULADOR CADA AÑO.</a:t>
            </a:r>
          </a:p>
        </p:txBody>
      </p:sp>
    </p:spTree>
    <p:extLst>
      <p:ext uri="{BB962C8B-B14F-4D97-AF65-F5344CB8AC3E}">
        <p14:creationId xmlns:p14="http://schemas.microsoft.com/office/powerpoint/2010/main" val="16167915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55576" y="2420888"/>
            <a:ext cx="75608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VE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PREGUNTAS Y RESPUESTAS</a:t>
            </a:r>
          </a:p>
        </p:txBody>
      </p:sp>
    </p:spTree>
    <p:extLst>
      <p:ext uri="{BB962C8B-B14F-4D97-AF65-F5344CB8AC3E}">
        <p14:creationId xmlns:p14="http://schemas.microsoft.com/office/powerpoint/2010/main" val="2146940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556792"/>
            <a:ext cx="8229600" cy="4530725"/>
          </a:xfrm>
        </p:spPr>
        <p:txBody>
          <a:bodyPr>
            <a:noAutofit/>
          </a:bodyPr>
          <a:lstStyle/>
          <a:p>
            <a:pPr marL="0" indent="0" algn="ctr" eaLnBrk="1" hangingPunct="1">
              <a:buNone/>
              <a:defRPr/>
            </a:pPr>
            <a:r>
              <a:rPr lang="es-MX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RECURSO PREPARADO PARA TENER UN PANORAMA COMPLETO DEL PROCESO DE TRANSFORMACIÓN EN EL CREYENTE </a:t>
            </a:r>
          </a:p>
        </p:txBody>
      </p:sp>
    </p:spTree>
    <p:extLst>
      <p:ext uri="{BB962C8B-B14F-4D97-AF65-F5344CB8AC3E}">
        <p14:creationId xmlns:p14="http://schemas.microsoft.com/office/powerpoint/2010/main" val="3263527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97087"/>
            <a:ext cx="8229600" cy="113982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SER DISCIPULO ES: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52264" y="2858715"/>
            <a:ext cx="8439472" cy="453072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s-VE" sz="4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Responder al llamado de establecer una </a:t>
            </a:r>
            <a:r>
              <a:rPr lang="es-VE" sz="48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relación principal</a:t>
            </a:r>
            <a:r>
              <a:rPr lang="es-VE" sz="4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 con Dios</a:t>
            </a:r>
          </a:p>
          <a:p>
            <a:pPr marL="0" indent="0" algn="ctr">
              <a:buNone/>
              <a:defRPr/>
            </a:pPr>
            <a:r>
              <a:rPr lang="es-VE" sz="4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(Lucas 14:26)</a:t>
            </a:r>
          </a:p>
        </p:txBody>
      </p:sp>
    </p:spTree>
    <p:extLst>
      <p:ext uri="{BB962C8B-B14F-4D97-AF65-F5344CB8AC3E}">
        <p14:creationId xmlns:p14="http://schemas.microsoft.com/office/powerpoint/2010/main" val="3383857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97087"/>
            <a:ext cx="8229600" cy="113982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SER DISCIPULO ES: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52264" y="2858715"/>
            <a:ext cx="8439472" cy="453072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s-VE" sz="4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Responder al llamado de vivir una vida de </a:t>
            </a:r>
            <a:r>
              <a:rPr lang="es-VE" sz="48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renuncia</a:t>
            </a:r>
            <a:r>
              <a:rPr lang="es-VE" sz="4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 y </a:t>
            </a:r>
            <a:r>
              <a:rPr lang="es-VE" sz="48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entrega</a:t>
            </a:r>
          </a:p>
          <a:p>
            <a:pPr marL="0" indent="0" algn="ctr">
              <a:buNone/>
              <a:defRPr/>
            </a:pPr>
            <a:r>
              <a:rPr lang="es-VE" sz="4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(Lucas 14:25-27,33)</a:t>
            </a:r>
          </a:p>
        </p:txBody>
      </p:sp>
    </p:spTree>
    <p:extLst>
      <p:ext uri="{BB962C8B-B14F-4D97-AF65-F5344CB8AC3E}">
        <p14:creationId xmlns:p14="http://schemas.microsoft.com/office/powerpoint/2010/main" val="1948350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97087"/>
            <a:ext cx="8229600" cy="113982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SER DISCIPULO ES: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52264" y="2858715"/>
            <a:ext cx="8439472" cy="453072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s-VE" sz="4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Responder al llamado de </a:t>
            </a:r>
            <a:r>
              <a:rPr lang="es-VE" sz="48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seguir</a:t>
            </a:r>
            <a:r>
              <a:rPr lang="es-VE" sz="4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 a Jesús</a:t>
            </a:r>
          </a:p>
        </p:txBody>
      </p:sp>
    </p:spTree>
    <p:extLst>
      <p:ext uri="{BB962C8B-B14F-4D97-AF65-F5344CB8AC3E}">
        <p14:creationId xmlns:p14="http://schemas.microsoft.com/office/powerpoint/2010/main" val="3739035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97087"/>
            <a:ext cx="8229600" cy="11398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SEGUIR A JESÚS ES: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52264" y="2636912"/>
            <a:ext cx="8439472" cy="45307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s-VE" sz="2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Depender de Él </a:t>
            </a:r>
            <a:r>
              <a:rPr lang="es-VE" sz="26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“Puestos los ojos en Jesús” </a:t>
            </a:r>
            <a:r>
              <a:rPr lang="es-VE" sz="2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(Hebreos 12).</a:t>
            </a:r>
          </a:p>
          <a:p>
            <a:pPr>
              <a:defRPr/>
            </a:pPr>
            <a:r>
              <a:rPr lang="es-VE" sz="2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Imitarlo </a:t>
            </a:r>
            <a:r>
              <a:rPr lang="es-VE" sz="26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“Aprended de mi“ </a:t>
            </a:r>
            <a:r>
              <a:rPr lang="es-VE" sz="2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(Mateo 11:29).</a:t>
            </a:r>
          </a:p>
          <a:p>
            <a:pPr>
              <a:defRPr/>
            </a:pPr>
            <a:r>
              <a:rPr lang="es-VE" sz="2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Sufrir por Él </a:t>
            </a:r>
            <a:r>
              <a:rPr lang="es-VE" sz="26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“Si a mi me han perseguido, también a vosotros os perseguirán” </a:t>
            </a:r>
            <a:r>
              <a:rPr lang="es-VE" sz="2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(Juan 15:20).</a:t>
            </a:r>
          </a:p>
          <a:p>
            <a:pPr>
              <a:defRPr/>
            </a:pPr>
            <a:r>
              <a:rPr lang="es-VE" sz="2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Trabajar con Él </a:t>
            </a:r>
            <a:r>
              <a:rPr lang="es-VE" sz="26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“Id y predicar el evangelio a toda criatura”</a:t>
            </a:r>
            <a:r>
              <a:rPr lang="es-VE" sz="2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 (Marcos 16:15).</a:t>
            </a:r>
          </a:p>
        </p:txBody>
      </p:sp>
    </p:spTree>
    <p:extLst>
      <p:ext uri="{BB962C8B-B14F-4D97-AF65-F5344CB8AC3E}">
        <p14:creationId xmlns:p14="http://schemas.microsoft.com/office/powerpoint/2010/main" val="1988680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97087"/>
            <a:ext cx="8229600" cy="113982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SER DISCIPULO ES: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52264" y="2858715"/>
            <a:ext cx="8439472" cy="453072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s-VE" sz="4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 Responder al llamado de vivir en la palabra </a:t>
            </a:r>
            <a:r>
              <a:rPr lang="es-VE" sz="4000" b="1" i="1" dirty="0">
                <a:solidFill>
                  <a:srgbClr val="00B050"/>
                </a:solidFill>
                <a:latin typeface="Myriad Pro" panose="020B0503030403020204" pitchFamily="34" charset="0"/>
              </a:rPr>
              <a:t>“Si vosotros permanecéis en mi palabra, seréis verdaderamente mis discípulos” </a:t>
            </a:r>
            <a:r>
              <a:rPr lang="es-VE" sz="4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</a:rPr>
              <a:t>(Juan 8: 32).</a:t>
            </a:r>
          </a:p>
        </p:txBody>
      </p:sp>
    </p:spTree>
    <p:extLst>
      <p:ext uri="{BB962C8B-B14F-4D97-AF65-F5344CB8AC3E}">
        <p14:creationId xmlns:p14="http://schemas.microsoft.com/office/powerpoint/2010/main" val="13168312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Words>722</Words>
  <Application>Microsoft Office PowerPoint</Application>
  <PresentationFormat>Presentación en pantalla (4:3)</PresentationFormat>
  <Paragraphs>91</Paragraphs>
  <Slides>32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9" baseType="lpstr">
      <vt:lpstr>Aharoni</vt:lpstr>
      <vt:lpstr>Arial</vt:lpstr>
      <vt:lpstr>Arial Black</vt:lpstr>
      <vt:lpstr>Calibri</vt:lpstr>
      <vt:lpstr>Calibri Light</vt:lpstr>
      <vt:lpstr>Myriad Pro</vt:lpstr>
      <vt:lpstr>Tema de Office</vt:lpstr>
      <vt:lpstr>SER Y HACER DISCIPULOS EN EL SIGLO XXI</vt:lpstr>
      <vt:lpstr>Presentación de PowerPoint</vt:lpstr>
      <vt:lpstr>: </vt:lpstr>
      <vt:lpstr>Presentación de PowerPoint</vt:lpstr>
      <vt:lpstr>SER DISCIPULO ES:</vt:lpstr>
      <vt:lpstr>SER DISCIPULO ES:</vt:lpstr>
      <vt:lpstr>SER DISCIPULO ES:</vt:lpstr>
      <vt:lpstr>SEGUIR A JESÚS ES:</vt:lpstr>
      <vt:lpstr>SER DISCIPULO ES:</vt:lpstr>
      <vt:lpstr>HACER DISCIPULOS ES:</vt:lpstr>
      <vt:lpstr>HACER DISCIPULOS ES:</vt:lpstr>
      <vt:lpstr>NUEVA PERSPECTIVA</vt:lpstr>
      <vt:lpstr>EL DISCIPULADO COMO PROCESO DE TRANSFORMACIÓN</vt:lpstr>
      <vt:lpstr>EL DISCIPULADO COMO PROCESO DE TRANSFORMACIÓN</vt:lpstr>
      <vt:lpstr>PROCESOS</vt:lpstr>
      <vt:lpstr>FASE 1: CONSOLIDACIÓN TRANSFORMACIÓN DE UN CREYENTE EN UN DISCÍPULO  </vt:lpstr>
      <vt:lpstr>EL DISCIPULADO COMO PROCESO DE TRANSFORMACIÓN</vt:lpstr>
      <vt:lpstr>FASE 2: MULTIPLICACIÓN TRANSFORMACIÓN DE UN DISCIPULO EN UN DISCÍPULADOR  </vt:lpstr>
      <vt:lpstr>CREAR UN MOVIMIENTO DE DISCIPULADO EN LA IGLESIA LOCAL</vt:lpstr>
      <vt:lpstr>PROYECCIONES </vt:lpstr>
      <vt:lpstr>UN SUEÑO DIFÍCIL PERO NO IMPOSIBLE</vt:lpstr>
      <vt:lpstr> EL DISCIPULADO INTENCIONAL</vt:lpstr>
      <vt:lpstr>IMPLEMENTACIÓN DEL MOVIMIENTO DE DISCIPULADO EN LA CNBV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 DISCIPULO ES:</dc:title>
  <dc:creator>Y. Eleazar</dc:creator>
  <cp:lastModifiedBy>Taton</cp:lastModifiedBy>
  <cp:revision>33</cp:revision>
  <dcterms:created xsi:type="dcterms:W3CDTF">2015-10-13T03:44:00Z</dcterms:created>
  <dcterms:modified xsi:type="dcterms:W3CDTF">2017-05-05T03:53:51Z</dcterms:modified>
</cp:coreProperties>
</file>