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99" r:id="rId14"/>
    <p:sldId id="267" r:id="rId15"/>
    <p:sldId id="269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98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0" r:id="rId42"/>
  </p:sldIdLst>
  <p:sldSz cx="9144000" cy="6858000" type="screen4x3"/>
  <p:notesSz cx="6858000" cy="9144000"/>
  <p:embeddedFontLst>
    <p:embeddedFont>
      <p:font typeface="Myriad Pro" panose="020B050303040302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Riffic Free Medium" panose="00000800000000000000" pitchFamily="2" charset="0"/>
      <p:bold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2880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791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1905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402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801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7588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5729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0743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6157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3493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548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57679-6E3D-4FDC-928F-1B2A2FE48291}" type="datetimeFigureOut">
              <a:rPr lang="es-VE" smtClean="0"/>
              <a:t>23/04/2017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9ED3-E904-47FE-8968-D1F435763E2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5826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56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93179" y="871835"/>
            <a:ext cx="69386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Aspectos prácticos</a:t>
            </a:r>
          </a:p>
          <a:p>
            <a:pPr algn="ctr"/>
            <a:r>
              <a:rPr lang="es-VE" sz="4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de una vida de Adoración</a:t>
            </a:r>
            <a:endParaRPr lang="es-ES" sz="44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19265"/>
              </p:ext>
            </p:extLst>
          </p:nvPr>
        </p:nvGraphicFramePr>
        <p:xfrm>
          <a:off x="566621" y="2550377"/>
          <a:ext cx="7991739" cy="2407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3913">
                  <a:extLst>
                    <a:ext uri="{9D8B030D-6E8A-4147-A177-3AD203B41FA5}">
                      <a16:colId xmlns:a16="http://schemas.microsoft.com/office/drawing/2014/main" val="2467604831"/>
                    </a:ext>
                  </a:extLst>
                </a:gridCol>
                <a:gridCol w="2663913">
                  <a:extLst>
                    <a:ext uri="{9D8B030D-6E8A-4147-A177-3AD203B41FA5}">
                      <a16:colId xmlns:a16="http://schemas.microsoft.com/office/drawing/2014/main" val="2889079418"/>
                    </a:ext>
                  </a:extLst>
                </a:gridCol>
                <a:gridCol w="2663913">
                  <a:extLst>
                    <a:ext uri="{9D8B030D-6E8A-4147-A177-3AD203B41FA5}">
                      <a16:colId xmlns:a16="http://schemas.microsoft.com/office/drawing/2014/main" val="4051181127"/>
                    </a:ext>
                  </a:extLst>
                </a:gridCol>
              </a:tblGrid>
              <a:tr h="550049">
                <a:tc>
                  <a:txBody>
                    <a:bodyPr/>
                    <a:lstStyle/>
                    <a:p>
                      <a:pPr algn="ctr"/>
                      <a:r>
                        <a:rPr lang="es-VE" sz="20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LA PRIMERA HORA DE CADA DÍA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VE" sz="2000" b="0" i="0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EL PRIMER DÍA DE CADA SEMANA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16498"/>
                  </a:ext>
                </a:extLst>
              </a:tr>
              <a:tr h="550049">
                <a:tc>
                  <a:txBody>
                    <a:bodyPr/>
                    <a:lstStyle/>
                    <a:p>
                      <a:pPr algn="ctr"/>
                      <a:endParaRPr lang="es-VE" sz="2000" b="0" i="0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EL PRIMER LUGAR EN SU CORAZÓN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VE" sz="2000" b="0" i="0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25255"/>
                  </a:ext>
                </a:extLst>
              </a:tr>
              <a:tr h="550049">
                <a:tc>
                  <a:txBody>
                    <a:bodyPr/>
                    <a:lstStyle/>
                    <a:p>
                      <a:pPr algn="ctr"/>
                      <a:r>
                        <a:rPr lang="es-VE" sz="20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LA PRIMERA CONSIDERACIÓN EN CADA DECISIÓN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VE" sz="2000" b="0" i="0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LA PRIMERA PORCIÓN DE SU GANANCIA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9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33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48414" y="2529185"/>
            <a:ext cx="80281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SACERDOTES</a:t>
            </a:r>
          </a:p>
          <a:p>
            <a:pPr algn="ctr"/>
            <a:r>
              <a:rPr lang="es-ES" sz="24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Compromiso de interceder en oración por otros </a:t>
            </a:r>
          </a:p>
        </p:txBody>
      </p:sp>
    </p:spTree>
    <p:extLst>
      <p:ext uri="{BB962C8B-B14F-4D97-AF65-F5344CB8AC3E}">
        <p14:creationId xmlns:p14="http://schemas.microsoft.com/office/powerpoint/2010/main" val="238531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35305" y="1871644"/>
            <a:ext cx="76544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Somos sacerdotes</a:t>
            </a:r>
          </a:p>
          <a:p>
            <a:pPr algn="ctr"/>
            <a:r>
              <a:rPr lang="es-VE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que ofrecemos</a:t>
            </a:r>
          </a:p>
          <a:p>
            <a:pPr algn="ctr"/>
            <a:r>
              <a:rPr lang="es-VE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sacrificios espirituales</a:t>
            </a:r>
            <a:endParaRPr lang="es-ES" sz="54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0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06" y="2497290"/>
            <a:ext cx="817457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19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“Así que, hermanos, os ruego por las misericordias de Dios, que presentéis vuestros cuerpos en sacrificio vivo, santo, agradable a Dios, que es vuestro culto racional.” </a:t>
            </a:r>
          </a:p>
          <a:p>
            <a:pPr algn="ctr"/>
            <a:r>
              <a:rPr lang="es-VE" sz="19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                                                                                                                                              Romanos 12:1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73588" y="1119223"/>
            <a:ext cx="69778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Nuestro cuerpo en total</a:t>
            </a:r>
          </a:p>
          <a:p>
            <a:pPr algn="ctr"/>
            <a:r>
              <a:rPr lang="es-VE" sz="4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rendición y consagración </a:t>
            </a:r>
            <a:endParaRPr lang="es-ES" sz="44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5206" y="4418366"/>
            <a:ext cx="817457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VE" sz="19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“Así que, ofrezcamos siempre a Dios, por medio de él, sacrificio de alabanza, es decir, fruto de labios que confiesan su nombre.”</a:t>
            </a:r>
          </a:p>
          <a:p>
            <a:pPr algn="r"/>
            <a:r>
              <a:rPr lang="es-VE" sz="19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Hebreos 13:15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63050" y="3669474"/>
            <a:ext cx="599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Nuestra alabanza</a:t>
            </a:r>
            <a:endParaRPr lang="es-ES" sz="54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9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99428" y="894119"/>
            <a:ext cx="552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Nuestro servicio</a:t>
            </a:r>
            <a:endParaRPr lang="es-ES" sz="54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206" y="1674836"/>
            <a:ext cx="817457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19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“Y de hacer bien y de la ayuda mutua no os olvidéis; porque de tales sacrificios se agrada Dios.”                                    Hebreos 13:16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5206" y="4026027"/>
            <a:ext cx="817457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VE" sz="19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“para ser ministro de Jesucristo a los gentiles, ministrando el evangelio de Dios, para que los gentiles le sean ofrenda agradable, santificada por el Espíritu Santo.”                                           Romanos 15:16 (RVC)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12125" y="2555681"/>
            <a:ext cx="69007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Nuestro testimonio o</a:t>
            </a:r>
          </a:p>
          <a:p>
            <a:pPr algn="ctr"/>
            <a:r>
              <a:rPr lang="es-VE" sz="4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frutos del evangelismo</a:t>
            </a:r>
            <a:endParaRPr lang="es-ES" sz="48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1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06" y="1775836"/>
            <a:ext cx="817457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19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“En gran manera me gocé en el Señor de que ya al fin habéis revivido vuestro cuidado de mí; de lo cual también estabais solícitos, pero os faltaba la oportunidad.”                </a:t>
            </a:r>
          </a:p>
          <a:p>
            <a:pPr algn="ctr"/>
            <a:r>
              <a:rPr lang="es-VE" sz="19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                                                                                                                                           Filipenses 4:10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18606" y="926276"/>
            <a:ext cx="5687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Nuestra ofrenda</a:t>
            </a:r>
            <a:endParaRPr lang="es-ES" sz="54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5206" y="4370848"/>
            <a:ext cx="8174572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VE" sz="19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“Y aunque sea derramado en libación sobre el sacrificio y servicio de vuestra fe, me gozo y regocijo con todos vosotros.”</a:t>
            </a:r>
          </a:p>
          <a:p>
            <a:pPr algn="r"/>
            <a:r>
              <a:rPr lang="es-VE" sz="19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Filipenses 2:17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9473" y="2497830"/>
            <a:ext cx="80060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VE" sz="400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  <a:p>
            <a:pPr algn="ctr"/>
            <a:r>
              <a:rPr lang="es-VE" sz="4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Nuestro sacrificio y sufrimiento</a:t>
            </a:r>
          </a:p>
          <a:p>
            <a:pPr algn="ctr"/>
            <a:r>
              <a:rPr lang="es-VE" sz="4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por causa de la obra del Señor</a:t>
            </a:r>
            <a:endParaRPr lang="es-ES" sz="40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85634" y="2529185"/>
            <a:ext cx="79537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VISITADORES</a:t>
            </a:r>
            <a:br>
              <a:rPr lang="es-ES" sz="48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</a:br>
            <a:r>
              <a:rPr lang="es-ES" sz="32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Compromiso de llevar consuelo</a:t>
            </a:r>
          </a:p>
        </p:txBody>
      </p:sp>
    </p:spTree>
    <p:extLst>
      <p:ext uri="{BB962C8B-B14F-4D97-AF65-F5344CB8AC3E}">
        <p14:creationId xmlns:p14="http://schemas.microsoft.com/office/powerpoint/2010/main" val="307578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06" y="2539235"/>
            <a:ext cx="81745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visitador siempre debe tener buena actitud.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visitador debe tener una correcta teología.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visitador debe tener un propósito especial.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2935" y="1597396"/>
            <a:ext cx="82391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Compromiso a llevar consuelo</a:t>
            </a:r>
          </a:p>
        </p:txBody>
      </p:sp>
    </p:spTree>
    <p:extLst>
      <p:ext uri="{BB962C8B-B14F-4D97-AF65-F5344CB8AC3E}">
        <p14:creationId xmlns:p14="http://schemas.microsoft.com/office/powerpoint/2010/main" val="189352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19144" y="2529185"/>
            <a:ext cx="80867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AMIGOS</a:t>
            </a:r>
            <a:br>
              <a:rPr lang="es-ES" sz="48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</a:br>
            <a:r>
              <a:rPr lang="es-ES" sz="32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Compromiso de amar al prójimo</a:t>
            </a:r>
          </a:p>
        </p:txBody>
      </p:sp>
    </p:spTree>
    <p:extLst>
      <p:ext uri="{BB962C8B-B14F-4D97-AF65-F5344CB8AC3E}">
        <p14:creationId xmlns:p14="http://schemas.microsoft.com/office/powerpoint/2010/main" val="41508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95193" y="1117737"/>
            <a:ext cx="6534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Elementos de una</a:t>
            </a:r>
          </a:p>
          <a:p>
            <a:pPr algn="ctr"/>
            <a:r>
              <a:rPr lang="es-VE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verdadera amistad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90571"/>
              </p:ext>
            </p:extLst>
          </p:nvPr>
        </p:nvGraphicFramePr>
        <p:xfrm>
          <a:off x="566621" y="3167492"/>
          <a:ext cx="7991740" cy="16501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3913">
                  <a:extLst>
                    <a:ext uri="{9D8B030D-6E8A-4147-A177-3AD203B41FA5}">
                      <a16:colId xmlns:a16="http://schemas.microsoft.com/office/drawing/2014/main" val="2467604831"/>
                    </a:ext>
                  </a:extLst>
                </a:gridCol>
                <a:gridCol w="1331957">
                  <a:extLst>
                    <a:ext uri="{9D8B030D-6E8A-4147-A177-3AD203B41FA5}">
                      <a16:colId xmlns:a16="http://schemas.microsoft.com/office/drawing/2014/main" val="2889079418"/>
                    </a:ext>
                  </a:extLst>
                </a:gridCol>
                <a:gridCol w="1400160">
                  <a:extLst>
                    <a:ext uri="{9D8B030D-6E8A-4147-A177-3AD203B41FA5}">
                      <a16:colId xmlns:a16="http://schemas.microsoft.com/office/drawing/2014/main" val="3148797688"/>
                    </a:ext>
                  </a:extLst>
                </a:gridCol>
                <a:gridCol w="2595710">
                  <a:extLst>
                    <a:ext uri="{9D8B030D-6E8A-4147-A177-3AD203B41FA5}">
                      <a16:colId xmlns:a16="http://schemas.microsoft.com/office/drawing/2014/main" val="4051181127"/>
                    </a:ext>
                  </a:extLst>
                </a:gridCol>
              </a:tblGrid>
              <a:tr h="550049"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COMUNICACIÓN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CONFIANZA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FIDELIDAD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16498"/>
                  </a:ext>
                </a:extLst>
              </a:tr>
              <a:tr h="550049"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AYUDA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LEALTAD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BONDAD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25255"/>
                  </a:ext>
                </a:extLst>
              </a:tr>
              <a:tr h="550049">
                <a:tc gridSpan="2"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VALOR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VE" sz="2400" b="0" i="0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BUENA ACTITUD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VE" sz="1800" b="0" i="0" cap="none" spc="0" dirty="0">
                        <a:ln w="0"/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9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21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8280" y="2529185"/>
            <a:ext cx="80484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MIEMBROS</a:t>
            </a:r>
          </a:p>
          <a:p>
            <a:pPr algn="ctr"/>
            <a:r>
              <a:rPr lang="es-ES" sz="28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Comprometidos a participar en la Iglesia Local</a:t>
            </a:r>
            <a:endParaRPr lang="es-ES" sz="2800" cap="none" spc="0" dirty="0">
              <a:ln w="0">
                <a:noFill/>
              </a:ln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0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87370" y="2529185"/>
            <a:ext cx="81502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SIERVOS</a:t>
            </a:r>
            <a:br>
              <a:rPr lang="es-ES" sz="48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</a:br>
            <a:r>
              <a:rPr lang="es-ES" sz="32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Compromiso de ayudar a los demás</a:t>
            </a:r>
          </a:p>
        </p:txBody>
      </p:sp>
    </p:spTree>
    <p:extLst>
      <p:ext uri="{BB962C8B-B14F-4D97-AF65-F5344CB8AC3E}">
        <p14:creationId xmlns:p14="http://schemas.microsoft.com/office/powerpoint/2010/main" val="1364119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06" y="2098389"/>
            <a:ext cx="81745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Este fue el principio regidor de su vida en la tierra…"Al Señor tu Dios adorarás y solo a él servirás" (Mateo 4:10).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La esencia del ministerio terrenal de Jesús fue el servicio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Sus enseñanzas acerca del servicio.</a:t>
            </a:r>
          </a:p>
          <a:p>
            <a:pPr marL="914400" lvl="1" indent="-457200">
              <a:buFont typeface="Myriad Pro" panose="020B0503030403020204" pitchFamily="34" charset="0"/>
              <a:buChar char="-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secreto de la verdadera</a:t>
            </a:r>
            <a:r>
              <a:rPr lang="es-VE" sz="2000" b="1" i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grandeza.  </a:t>
            </a: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(Lucas 22:24).</a:t>
            </a:r>
          </a:p>
          <a:p>
            <a:pPr marL="914400" lvl="1" indent="-457200">
              <a:buFont typeface="Myriad Pro" panose="020B0503030403020204" pitchFamily="34" charset="0"/>
              <a:buChar char="-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servicio a Dios requiere </a:t>
            </a:r>
            <a:r>
              <a:rPr lang="es-VE" sz="2000" b="1" i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exclusividad</a:t>
            </a: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  (Lucas 16:13).</a:t>
            </a:r>
          </a:p>
          <a:p>
            <a:pPr marL="914400" lvl="1" indent="-457200">
              <a:buFont typeface="Myriad Pro" panose="020B0503030403020204" pitchFamily="34" charset="0"/>
              <a:buChar char="-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servicio a Dios se manifiesta en atender las </a:t>
            </a:r>
            <a:r>
              <a:rPr lang="es-VE" sz="2000" b="1" i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necesidades del prójimo</a:t>
            </a: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(Gálatas 6:10).</a:t>
            </a:r>
          </a:p>
          <a:p>
            <a:pPr marL="914400" lvl="1" indent="-457200">
              <a:buFont typeface="Myriad Pro" panose="020B0503030403020204" pitchFamily="34" charset="0"/>
              <a:buChar char="-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En el servicio cristiano es absolutamente esencial un </a:t>
            </a:r>
            <a:r>
              <a:rPr lang="es-VE" sz="2000" b="1" i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espíritu sensible y un corazón tierno.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2642" y="1328948"/>
            <a:ext cx="7859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Jesús es el ejemplo supremo</a:t>
            </a:r>
          </a:p>
        </p:txBody>
      </p:sp>
    </p:spTree>
    <p:extLst>
      <p:ext uri="{BB962C8B-B14F-4D97-AF65-F5344CB8AC3E}">
        <p14:creationId xmlns:p14="http://schemas.microsoft.com/office/powerpoint/2010/main" val="317423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83728" y="2529185"/>
            <a:ext cx="855753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EVANGELIZADORES</a:t>
            </a:r>
            <a:br>
              <a:rPr lang="es-ES" sz="48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</a:br>
            <a:r>
              <a:rPr lang="es-VE" sz="32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Compromiso de anunciar el Evangelio</a:t>
            </a:r>
          </a:p>
        </p:txBody>
      </p:sp>
    </p:spTree>
    <p:extLst>
      <p:ext uri="{BB962C8B-B14F-4D97-AF65-F5344CB8AC3E}">
        <p14:creationId xmlns:p14="http://schemas.microsoft.com/office/powerpoint/2010/main" val="4090033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14" y="2601729"/>
            <a:ext cx="81745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a pesar de los obstáculos y de la oposición (v.2)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con la verdad (v.3)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con la mejor motivación (v.3)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con el mejor método (v.3)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con fidelidad (v.4,5)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sin adulación (V.5)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8587" y="1586066"/>
            <a:ext cx="82078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3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Dios nos aprobó y nos confió el evangelio</a:t>
            </a:r>
          </a:p>
          <a:p>
            <a:pPr algn="ctr"/>
            <a:r>
              <a:rPr lang="es-VE" sz="28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(1 Tesalonicenses 2:1-16)</a:t>
            </a:r>
          </a:p>
        </p:txBody>
      </p:sp>
    </p:spTree>
    <p:extLst>
      <p:ext uri="{BB962C8B-B14F-4D97-AF65-F5344CB8AC3E}">
        <p14:creationId xmlns:p14="http://schemas.microsoft.com/office/powerpoint/2010/main" val="1693020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14" y="2601729"/>
            <a:ext cx="81745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para glorificar a Dios (v.6)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con amabilidad (v.7)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con entrega (v.8)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 con sacrificio (v.9)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con buen testimonio (v.10)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afirmando las exigencias de Dios (v.12)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con poder (1 tes.1:5)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Debemos evangelizar con pasión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8587" y="1586066"/>
            <a:ext cx="82078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3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Dios nos aprobó y nos confió el evangelio</a:t>
            </a:r>
          </a:p>
          <a:p>
            <a:pPr algn="ctr"/>
            <a:r>
              <a:rPr lang="es-VE" sz="28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(1 Tesalonicenses 2:1-16)</a:t>
            </a:r>
          </a:p>
        </p:txBody>
      </p:sp>
    </p:spTree>
    <p:extLst>
      <p:ext uri="{BB962C8B-B14F-4D97-AF65-F5344CB8AC3E}">
        <p14:creationId xmlns:p14="http://schemas.microsoft.com/office/powerpoint/2010/main" val="220123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25494" y="2529185"/>
            <a:ext cx="807400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DISCIPULADORES</a:t>
            </a:r>
            <a:br>
              <a:rPr lang="es-ES" sz="48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</a:br>
            <a:r>
              <a:rPr lang="es-VE" sz="32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Compromiso de reproducirnos en otros</a:t>
            </a:r>
          </a:p>
          <a:p>
            <a:pPr algn="ctr"/>
            <a:endParaRPr lang="es-VE" sz="3200" dirty="0">
              <a:ln w="0">
                <a:noFill/>
              </a:ln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92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13" y="1980890"/>
            <a:ext cx="81745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Responder al llamado de vivir una  vida de renuncia y entrega.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Responder al llamado de seguir a Jesús:</a:t>
            </a:r>
          </a:p>
          <a:p>
            <a:pPr marL="914400" lvl="1" indent="-457200">
              <a:buFont typeface="Myriad Pro" panose="020B0503030403020204" pitchFamily="34" charset="0"/>
              <a:buChar char="-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Dependencia</a:t>
            </a:r>
          </a:p>
          <a:p>
            <a:pPr marL="914400" lvl="1" indent="-457200">
              <a:buFont typeface="Myriad Pro" panose="020B0503030403020204" pitchFamily="34" charset="0"/>
              <a:buChar char="-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Imitar</a:t>
            </a:r>
          </a:p>
          <a:p>
            <a:pPr marL="914400" lvl="1" indent="-457200">
              <a:buFont typeface="Myriad Pro" panose="020B0503030403020204" pitchFamily="34" charset="0"/>
              <a:buChar char="-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Sufrir por El</a:t>
            </a:r>
          </a:p>
          <a:p>
            <a:pPr marL="914400" lvl="1" indent="-457200">
              <a:buFont typeface="Myriad Pro" panose="020B0503030403020204" pitchFamily="34" charset="0"/>
              <a:buChar char="-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servirle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Responder al llamado de vivir la palabra de Dios.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01391" y="1057560"/>
            <a:ext cx="5522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Ser Discípulo es:</a:t>
            </a:r>
          </a:p>
        </p:txBody>
      </p:sp>
    </p:spTree>
    <p:extLst>
      <p:ext uri="{BB962C8B-B14F-4D97-AF65-F5344CB8AC3E}">
        <p14:creationId xmlns:p14="http://schemas.microsoft.com/office/powerpoint/2010/main" val="18341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14" y="2442285"/>
            <a:ext cx="81745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Cumplir el mandato de Dios.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Seguir la estrategia de Dios.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Testificar con poder.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Enseñar lo que hemos aprendido del Señor.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Confiar en la autoridad y presencia del Señor.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26459" y="1518955"/>
            <a:ext cx="667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5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Hacer Discípulos es:</a:t>
            </a:r>
          </a:p>
        </p:txBody>
      </p:sp>
    </p:spTree>
    <p:extLst>
      <p:ext uri="{BB962C8B-B14F-4D97-AF65-F5344CB8AC3E}">
        <p14:creationId xmlns:p14="http://schemas.microsoft.com/office/powerpoint/2010/main" val="1367562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4796" y="2529185"/>
            <a:ext cx="823539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MAESTROS</a:t>
            </a:r>
            <a:br>
              <a:rPr lang="es-ES" sz="48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</a:br>
            <a:r>
              <a:rPr lang="es-VE" sz="32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Compromiso de enseñar los principios de Dios</a:t>
            </a:r>
          </a:p>
        </p:txBody>
      </p:sp>
    </p:spTree>
    <p:extLst>
      <p:ext uri="{BB962C8B-B14F-4D97-AF65-F5344CB8AC3E}">
        <p14:creationId xmlns:p14="http://schemas.microsoft.com/office/powerpoint/2010/main" val="1260963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13" y="3140415"/>
            <a:ext cx="81745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2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llamado a ser discípulo es un llamado a ser maestro: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75620" y="1326008"/>
            <a:ext cx="71737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Todo creyente debe ser</a:t>
            </a:r>
          </a:p>
          <a:p>
            <a:pPr algn="ctr"/>
            <a:r>
              <a:rPr lang="es-VE" sz="4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un maestro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213" y="3908382"/>
            <a:ext cx="81745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32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“Enseñándoles todas las cosas que yo les he mandado” (Mateo 28:20).</a:t>
            </a:r>
          </a:p>
        </p:txBody>
      </p:sp>
    </p:spTree>
    <p:extLst>
      <p:ext uri="{BB962C8B-B14F-4D97-AF65-F5344CB8AC3E}">
        <p14:creationId xmlns:p14="http://schemas.microsoft.com/office/powerpoint/2010/main" val="59289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69403" y="1919585"/>
            <a:ext cx="758617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Según Efesios Capitulo 4; la iglesia son los llamados de Dios: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 vivir y edificarse en amor (v.2c)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 relacionarse con humildad, mansedumbre y paciencia (v.2)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 vivir como miembros del cuerpo alentados y sostenidos por el Espíritu (vv. 3 y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 permanecer firmes en una misma esperanza (v.4)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 sujetarse a Cristo como Señor y cabeza de la iglesia en una misma fe y un solo bautismo (vv. 5 y 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 adorar y glorificar al único Dios y Padre soberano y eterno (v.6)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 servir en la obra del ministerio según los dones que Dios nos da y la capacitación que recibimos en la iglesia (vv. 11 y 12).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69403" y="1224260"/>
            <a:ext cx="7586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Definición bíblica de la iglesia </a:t>
            </a:r>
            <a:endParaRPr lang="es-ES" sz="40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87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5213" y="1467186"/>
            <a:ext cx="817457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28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“El sublime mandamiento de Cristo de enseñar a todas las gentes, bautizarlas y enseñarles que guarden todo lo que Él ha mandado, es, hasta donde las capacidades y oportunidades individuales lo permitan, obligatorio para todos los creyentes del mundo entero”</a:t>
            </a:r>
          </a:p>
          <a:p>
            <a:pPr algn="ctr"/>
            <a:r>
              <a:rPr lang="es-VE" sz="28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s-VE" sz="2800" b="1" i="1" dirty="0" err="1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Dok</a:t>
            </a:r>
            <a:r>
              <a:rPr lang="es-VE" sz="2800" b="1" i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S Campbell, el maestro eficiente, Editorial Clie,1990).</a:t>
            </a:r>
          </a:p>
        </p:txBody>
      </p:sp>
    </p:spTree>
    <p:extLst>
      <p:ext uri="{BB962C8B-B14F-4D97-AF65-F5344CB8AC3E}">
        <p14:creationId xmlns:p14="http://schemas.microsoft.com/office/powerpoint/2010/main" val="2671825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76471" y="2529185"/>
            <a:ext cx="817204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MISIONEROS</a:t>
            </a:r>
            <a:br>
              <a:rPr lang="es-ES" sz="48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</a:br>
            <a:r>
              <a:rPr lang="es-VE" sz="28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Compromiso de participar en la plantación de iglesias</a:t>
            </a:r>
          </a:p>
          <a:p>
            <a:pPr algn="ctr"/>
            <a:endParaRPr lang="es-VE" sz="3200" dirty="0">
              <a:ln w="0">
                <a:noFill/>
              </a:ln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75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14" y="2302342"/>
            <a:ext cx="817457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Dedicaron tiempo al ayuno y la oración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Enviaron sus mejores compañeros de equipo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Cooperaron con el Espíritu Santo para enviar misioneros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Los dedicaron a la gracia de Dios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Recibieron informes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Les mandaron a regresar al campo para seguir con el servicio misionero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7228" y="1594456"/>
            <a:ext cx="8310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Modelo de la iglesia de Antioquia</a:t>
            </a:r>
          </a:p>
        </p:txBody>
      </p:sp>
    </p:spTree>
    <p:extLst>
      <p:ext uri="{BB962C8B-B14F-4D97-AF65-F5344CB8AC3E}">
        <p14:creationId xmlns:p14="http://schemas.microsoft.com/office/powerpoint/2010/main" val="3797079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14" y="2302342"/>
            <a:ext cx="81745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Anunciaron el evangelio 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Tesalónica - su ciudad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Macedonia - su provincia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 err="1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Acaya</a:t>
            </a: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- otra provincia de su país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En todo lugar - lo ultimo de la tierra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La movilización de voluntarios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1483" y="1594456"/>
            <a:ext cx="8602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39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Modelo de la iglesia de Tesalónica</a:t>
            </a:r>
          </a:p>
        </p:txBody>
      </p:sp>
    </p:spTree>
    <p:extLst>
      <p:ext uri="{BB962C8B-B14F-4D97-AF65-F5344CB8AC3E}">
        <p14:creationId xmlns:p14="http://schemas.microsoft.com/office/powerpoint/2010/main" val="110458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30308" y="2529185"/>
            <a:ext cx="8464368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MAYORDOMOS</a:t>
            </a:r>
            <a:br>
              <a:rPr lang="es-ES" sz="48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</a:br>
            <a:r>
              <a:rPr lang="es-VE" sz="32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Compromiso de sostener la obra de Dios</a:t>
            </a:r>
            <a:endParaRPr lang="es-VE" sz="2800" dirty="0">
              <a:ln w="0">
                <a:noFill/>
              </a:ln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endParaRPr lang="es-VE" sz="3200" dirty="0">
              <a:ln w="0">
                <a:noFill/>
              </a:ln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94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5213" y="1425241"/>
            <a:ext cx="817457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VE" sz="3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“El diezmar no es un plan de pastores… sino un plan y programa de Dios para enriquecer el carácter, desarrollar las almas y  ensanchar la visión”</a:t>
            </a:r>
          </a:p>
          <a:p>
            <a:pPr algn="just"/>
            <a:endParaRPr lang="es-VE" sz="300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algn="just"/>
            <a:r>
              <a:rPr lang="es-VE" sz="3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“Entregar el diezmo no es un substituto para el servicio de corazón, ni tampoco un obsequio para nuestro Hacedor. Es una deuda”</a:t>
            </a:r>
          </a:p>
        </p:txBody>
      </p:sp>
    </p:spTree>
    <p:extLst>
      <p:ext uri="{BB962C8B-B14F-4D97-AF65-F5344CB8AC3E}">
        <p14:creationId xmlns:p14="http://schemas.microsoft.com/office/powerpoint/2010/main" val="3465358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18" y="2705339"/>
            <a:ext cx="8174572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los diezmos son para sostener el ministerio del Señor. (V. 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el diezmar es una respuesta a la bendición de Dios (V.19).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el diezmar es un acto de adoración. (V. 22).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los diezmos deben ser completos.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las riquezas y la gloria provienen del Señor (V.23)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los buenos mayordomos son íntegros, sinceros y honrados.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VE" sz="220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2296" y="1443455"/>
            <a:ext cx="808041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Abraham, ejemplo para Diezmar</a:t>
            </a:r>
          </a:p>
          <a:p>
            <a:pPr algn="ctr"/>
            <a:r>
              <a:rPr lang="es-VE" sz="36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(Génesis 14:17-24). </a:t>
            </a:r>
          </a:p>
        </p:txBody>
      </p:sp>
    </p:spTree>
    <p:extLst>
      <p:ext uri="{BB962C8B-B14F-4D97-AF65-F5344CB8AC3E}">
        <p14:creationId xmlns:p14="http://schemas.microsoft.com/office/powerpoint/2010/main" val="1630759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22" y="2705339"/>
            <a:ext cx="81745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Solo cuando reconocemos la bendición de Dios en nuestra vida estamos preparados y dispuestos a ser mayordomos.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diezmar va precedido de nuestra entrega a Dios. “…Jehová será mi Dios”.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Es importante el compromiso para diezmar.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diezmo debe ser integral o completo. “De todo”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Entregar el diezmo es un acto de adoración.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diezmo es santo, es consagrado y dedicado a Dios.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VE" sz="200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4842" y="1443455"/>
            <a:ext cx="753533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Jacob y el compromiso de dar</a:t>
            </a:r>
          </a:p>
          <a:p>
            <a:pPr algn="ctr"/>
            <a:r>
              <a:rPr lang="es-VE" sz="36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(Génesis 28:20-22).</a:t>
            </a:r>
          </a:p>
        </p:txBody>
      </p:sp>
    </p:spTree>
    <p:extLst>
      <p:ext uri="{BB962C8B-B14F-4D97-AF65-F5344CB8AC3E}">
        <p14:creationId xmlns:p14="http://schemas.microsoft.com/office/powerpoint/2010/main" val="4228803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22" y="2898286"/>
            <a:ext cx="81745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dar es una responsabilidad personal de cada uno.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dar es consagrado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dar es proporcional.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El dar es regular, sistemático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7890" y="1636402"/>
            <a:ext cx="824924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Enseñanza de Pablo a las iglesias</a:t>
            </a:r>
          </a:p>
          <a:p>
            <a:pPr algn="ctr"/>
            <a:r>
              <a:rPr lang="es-VE" sz="36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(1 Corintios 16)</a:t>
            </a:r>
          </a:p>
        </p:txBody>
      </p:sp>
    </p:spTree>
    <p:extLst>
      <p:ext uri="{BB962C8B-B14F-4D97-AF65-F5344CB8AC3E}">
        <p14:creationId xmlns:p14="http://schemas.microsoft.com/office/powerpoint/2010/main" val="834518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32" y="2635395"/>
            <a:ext cx="81745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Dieron como una obra de gracia (v. 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“…en las grandes tribulaciones con que ha sido probadas, la abundancia de su gozo y su profunda pobreza abundaron en riquezas de su generosidad” (v. 2).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“…en la profunda pobreza abundaron en riquezas de su generosidad (v. 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Dieron con esfuerzo, “…más allá de sus fuerzas (v. 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Dieron considerándolo como un privilegio (v. 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Se dieron primeramente al Señor considerando que esta era la voluntad de Dios (v. 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VE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Dieron diligentemente (v. 8)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7952" y="1435066"/>
            <a:ext cx="83091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36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Ejemplo de las Iglesias de Macedonia</a:t>
            </a:r>
          </a:p>
          <a:p>
            <a:pPr algn="ctr"/>
            <a:r>
              <a:rPr lang="es-VE" sz="36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(2 Corintios 8)</a:t>
            </a:r>
          </a:p>
        </p:txBody>
      </p:sp>
    </p:spTree>
    <p:extLst>
      <p:ext uri="{BB962C8B-B14F-4D97-AF65-F5344CB8AC3E}">
        <p14:creationId xmlns:p14="http://schemas.microsoft.com/office/powerpoint/2010/main" val="171766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69403" y="1938635"/>
            <a:ext cx="758617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Como Filemón, miembro fiel de la iglesia de </a:t>
            </a:r>
            <a:r>
              <a:rPr lang="es-VE" sz="2400" dirty="0" err="1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Colosas</a:t>
            </a: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(Fil.1:5,7)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Como Bernabé, miembro fiel de la iglesia de Jerusalén (Hechos 4:36-37)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Como Timoteo, miembro fiel de la iglesia de </a:t>
            </a:r>
            <a:r>
              <a:rPr lang="es-VE" sz="2400" dirty="0" err="1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Listra</a:t>
            </a: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(Hechos 16:2)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Como </a:t>
            </a:r>
            <a:r>
              <a:rPr lang="es-VE" sz="2400" dirty="0" err="1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Epafrodito</a:t>
            </a: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, miembro fiel de la iglesia de </a:t>
            </a:r>
            <a:r>
              <a:rPr lang="es-VE" sz="2400" dirty="0" err="1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Filipos</a:t>
            </a: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(Fil.2:25)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90323" y="976610"/>
            <a:ext cx="5544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Un miembro bueno</a:t>
            </a:r>
            <a:endParaRPr lang="es-ES" sz="48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45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5213" y="2004082"/>
            <a:ext cx="81745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32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OFRENDEMOS PARA SOSTENER LA OBRA MISIONERA</a:t>
            </a:r>
          </a:p>
          <a:p>
            <a:pPr algn="ctr"/>
            <a:endParaRPr lang="es-VE" sz="3200" b="1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es-VE" sz="32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OFRENDEMOS PARA EDIFICAR EL TEMPLO</a:t>
            </a:r>
          </a:p>
          <a:p>
            <a:pPr algn="ctr"/>
            <a:r>
              <a:rPr lang="es-VE" sz="32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(1 Crónicas 29:1-25)</a:t>
            </a:r>
          </a:p>
        </p:txBody>
      </p:sp>
    </p:spTree>
    <p:extLst>
      <p:ext uri="{BB962C8B-B14F-4D97-AF65-F5344CB8AC3E}">
        <p14:creationId xmlns:p14="http://schemas.microsoft.com/office/powerpoint/2010/main" val="87478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89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206" y="1910060"/>
            <a:ext cx="817457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sirva al Señor en base a los dones, talentos y habilidades.</a:t>
            </a:r>
          </a:p>
          <a:p>
            <a:pPr algn="ctr"/>
            <a:endParaRPr lang="es-VE" sz="2200" b="1" i="1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es-VE" sz="2200" b="1" i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“Cada uno según el don que ha recibido, minístrelo a los otros, como buenos administradores de la multiforme gracia de Dios.”    </a:t>
            </a:r>
          </a:p>
          <a:p>
            <a:pPr algn="ctr"/>
            <a:r>
              <a:rPr lang="es-VE" sz="2200" b="1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1 Pedro 4:10</a:t>
            </a:r>
          </a:p>
          <a:p>
            <a:pPr algn="r"/>
            <a:endParaRPr lang="es-VE" sz="240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sirva al Señor en base a las necesidades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sz="240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84634" y="976610"/>
            <a:ext cx="49557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Un miembro útil</a:t>
            </a:r>
            <a:endParaRPr lang="es-ES" sz="48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5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84634" y="990421"/>
            <a:ext cx="49557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8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Un miembro fiel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206" y="1821418"/>
            <a:ext cx="81745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asiste regularmente a los servicios de la iglesia y participa activamente en sus programas (véase  </a:t>
            </a:r>
            <a:r>
              <a:rPr lang="es-VE" sz="2000" dirty="0" err="1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Heb</a:t>
            </a: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 10:25).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sirve en los ministerios de la iglesia (véase  </a:t>
            </a:r>
            <a:r>
              <a:rPr lang="es-VE" sz="2000" dirty="0" err="1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Rom</a:t>
            </a: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 16:12).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da sus diezmos y ofrenda con regularidad (véase 1  </a:t>
            </a:r>
            <a:r>
              <a:rPr lang="es-VE" sz="2000" dirty="0" err="1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Cor</a:t>
            </a: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 16:2).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comparte su fe cada día y practica el evangelismo como un estilo de vida (véase 1  </a:t>
            </a:r>
            <a:r>
              <a:rPr lang="es-VE" sz="2000" dirty="0" err="1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Tes</a:t>
            </a: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 1:8-9).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ora, apoya y participa en los programas misioneros de la iglesia (véase Col. 4:12-13).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20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Que todo lo que hace es para la gloria de Dios, y pone en alto el nombre de la iglesia (véase Col. 3:17, 23).</a:t>
            </a:r>
          </a:p>
        </p:txBody>
      </p:sp>
    </p:spTree>
    <p:extLst>
      <p:ext uri="{BB962C8B-B14F-4D97-AF65-F5344CB8AC3E}">
        <p14:creationId xmlns:p14="http://schemas.microsoft.com/office/powerpoint/2010/main" val="126158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514" y="2529185"/>
            <a:ext cx="82499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>
                  <a:noFill/>
                </a:ln>
                <a:solidFill>
                  <a:schemeClr val="bg1"/>
                </a:solidFill>
                <a:latin typeface="Riffic Free Medium" panose="00000800000000000000" pitchFamily="2" charset="0"/>
              </a:rPr>
              <a:t>LLAMADOS A SER ADORADORES</a:t>
            </a:r>
          </a:p>
          <a:p>
            <a:pPr algn="ctr"/>
            <a:r>
              <a:rPr lang="es-ES" sz="3200" dirty="0">
                <a:ln w="0">
                  <a:noFill/>
                </a:ln>
                <a:solidFill>
                  <a:schemeClr val="bg1"/>
                </a:solidFill>
                <a:latin typeface="Myriad Pro" panose="020B0503030403020204" pitchFamily="34" charset="0"/>
              </a:rPr>
              <a:t>Compromiso de glorificar a Dios</a:t>
            </a:r>
          </a:p>
        </p:txBody>
      </p:sp>
    </p:spTree>
    <p:extLst>
      <p:ext uri="{BB962C8B-B14F-4D97-AF65-F5344CB8AC3E}">
        <p14:creationId xmlns:p14="http://schemas.microsoft.com/office/powerpoint/2010/main" val="242461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91530" y="2708552"/>
            <a:ext cx="3993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VE" sz="3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Jesús le reveló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0404" y="1386185"/>
            <a:ext cx="82441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3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La Adoración verdadera es una respuesta</a:t>
            </a:r>
          </a:p>
          <a:p>
            <a:pPr algn="ctr"/>
            <a:r>
              <a:rPr lang="es-VE" sz="32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a la revelación de Dios</a:t>
            </a:r>
            <a:endParaRPr lang="es-ES" sz="32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41737"/>
              </p:ext>
            </p:extLst>
          </p:nvPr>
        </p:nvGraphicFramePr>
        <p:xfrm>
          <a:off x="566621" y="3293327"/>
          <a:ext cx="7991739" cy="16501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3913">
                  <a:extLst>
                    <a:ext uri="{9D8B030D-6E8A-4147-A177-3AD203B41FA5}">
                      <a16:colId xmlns:a16="http://schemas.microsoft.com/office/drawing/2014/main" val="2467604831"/>
                    </a:ext>
                  </a:extLst>
                </a:gridCol>
                <a:gridCol w="2732116">
                  <a:extLst>
                    <a:ext uri="{9D8B030D-6E8A-4147-A177-3AD203B41FA5}">
                      <a16:colId xmlns:a16="http://schemas.microsoft.com/office/drawing/2014/main" val="2889079418"/>
                    </a:ext>
                  </a:extLst>
                </a:gridCol>
                <a:gridCol w="2595710">
                  <a:extLst>
                    <a:ext uri="{9D8B030D-6E8A-4147-A177-3AD203B41FA5}">
                      <a16:colId xmlns:a16="http://schemas.microsoft.com/office/drawing/2014/main" val="4051181127"/>
                    </a:ext>
                  </a:extLst>
                </a:gridCol>
              </a:tblGrid>
              <a:tr h="550049"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EL AMOR DE DIOS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LA GRACIA DE DIOS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SU PREEMINENCIA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16498"/>
                  </a:ext>
                </a:extLst>
              </a:tr>
              <a:tr h="550049"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SU ASEIDAD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SU ETERNIDAD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SU OMNISCIENCIA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25255"/>
                  </a:ext>
                </a:extLst>
              </a:tr>
              <a:tr h="550049"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EL SALVADOR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EL MESIAS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8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INCAPACIDAD HUMANA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9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80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70033" y="1158022"/>
            <a:ext cx="71849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4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La Adoración es una vida</a:t>
            </a:r>
          </a:p>
          <a:p>
            <a:pPr algn="ctr"/>
            <a:r>
              <a:rPr lang="es-VE" sz="440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ffic Free Medium" panose="00000800000000000000" pitchFamily="2" charset="0"/>
              </a:rPr>
              <a:t>rendida totalmente a Dios</a:t>
            </a:r>
            <a:endParaRPr lang="es-ES" sz="4400" b="0" cap="none" spc="0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Riffic Free Medium" panose="000008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39669"/>
              </p:ext>
            </p:extLst>
          </p:nvPr>
        </p:nvGraphicFramePr>
        <p:xfrm>
          <a:off x="876317" y="2895599"/>
          <a:ext cx="7372348" cy="13906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86174">
                  <a:extLst>
                    <a:ext uri="{9D8B030D-6E8A-4147-A177-3AD203B41FA5}">
                      <a16:colId xmlns:a16="http://schemas.microsoft.com/office/drawing/2014/main" val="2467604831"/>
                    </a:ext>
                  </a:extLst>
                </a:gridCol>
                <a:gridCol w="3686174">
                  <a:extLst>
                    <a:ext uri="{9D8B030D-6E8A-4147-A177-3AD203B41FA5}">
                      <a16:colId xmlns:a16="http://schemas.microsoft.com/office/drawing/2014/main" val="2889079418"/>
                    </a:ext>
                  </a:extLst>
                </a:gridCol>
              </a:tblGrid>
              <a:tr h="695326">
                <a:tc>
                  <a:txBody>
                    <a:bodyPr/>
                    <a:lstStyle/>
                    <a:p>
                      <a:pPr algn="ctr"/>
                      <a:r>
                        <a:rPr lang="es-VE" sz="32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PARA AMARLE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32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PARA OBEDECERLE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16498"/>
                  </a:ext>
                </a:extLst>
              </a:tr>
              <a:tr h="695326">
                <a:tc>
                  <a:txBody>
                    <a:bodyPr/>
                    <a:lstStyle/>
                    <a:p>
                      <a:pPr algn="ctr"/>
                      <a:r>
                        <a:rPr lang="es-VE" sz="32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PARA SERVIRLE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3200" b="0" i="0" cap="none" spc="0" dirty="0">
                          <a:ln w="0"/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PARA GLORIFICARLE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2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368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1729</Words>
  <Application>Microsoft Office PowerPoint</Application>
  <PresentationFormat>Presentación en pantalla (4:3)</PresentationFormat>
  <Paragraphs>202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Myriad Pro</vt:lpstr>
      <vt:lpstr>Calibri</vt:lpstr>
      <vt:lpstr>Arial</vt:lpstr>
      <vt:lpstr>Calibri Light</vt:lpstr>
      <vt:lpstr>Riffic Free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Taton</dc:creator>
  <cp:lastModifiedBy>Taton</cp:lastModifiedBy>
  <cp:revision>33</cp:revision>
  <dcterms:created xsi:type="dcterms:W3CDTF">2017-04-05T21:34:54Z</dcterms:created>
  <dcterms:modified xsi:type="dcterms:W3CDTF">2017-04-24T01:24:45Z</dcterms:modified>
</cp:coreProperties>
</file>