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70" r:id="rId7"/>
    <p:sldId id="261" r:id="rId8"/>
    <p:sldId id="262" r:id="rId9"/>
    <p:sldId id="263" r:id="rId10"/>
    <p:sldId id="264" r:id="rId11"/>
    <p:sldId id="265" r:id="rId12"/>
    <p:sldId id="266" r:id="rId13"/>
    <p:sldId id="299" r:id="rId14"/>
    <p:sldId id="267" r:id="rId15"/>
    <p:sldId id="269" r:id="rId16"/>
    <p:sldId id="271" r:id="rId17"/>
    <p:sldId id="272" r:id="rId18"/>
    <p:sldId id="273" r:id="rId19"/>
    <p:sldId id="275" r:id="rId20"/>
    <p:sldId id="276" r:id="rId21"/>
    <p:sldId id="277" r:id="rId22"/>
    <p:sldId id="278" r:id="rId23"/>
    <p:sldId id="279" r:id="rId24"/>
    <p:sldId id="298" r:id="rId25"/>
    <p:sldId id="281" r:id="rId26"/>
    <p:sldId id="282" r:id="rId27"/>
    <p:sldId id="283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300" r:id="rId42"/>
  </p:sldIdLst>
  <p:sldSz cx="9144000" cy="6858000" type="screen4x3"/>
  <p:notesSz cx="6858000" cy="9144000"/>
  <p:embeddedFontLst>
    <p:embeddedFont>
      <p:font typeface="Myriad Pro" panose="020B0503030403020204" pitchFamily="34" charset="0"/>
      <p:regular r:id="rId43"/>
      <p:bold r:id="rId44"/>
      <p:italic r:id="rId45"/>
      <p:boldItalic r:id="rId46"/>
    </p:embeddedFont>
    <p:embeddedFont>
      <p:font typeface="Calibri" panose="020F0502020204030204" pitchFamily="34" charset="0"/>
      <p:regular r:id="rId47"/>
      <p:bold r:id="rId48"/>
      <p:italic r:id="rId49"/>
      <p:boldItalic r:id="rId50"/>
    </p:embeddedFont>
    <p:embeddedFont>
      <p:font typeface="Calibri Light" panose="020F0302020204030204" pitchFamily="34" charset="0"/>
      <p:regular r:id="rId51"/>
      <p:italic r:id="rId52"/>
    </p:embeddedFont>
    <p:embeddedFont>
      <p:font typeface="Riffic Free Medium" panose="00000800000000000000" pitchFamily="2" charset="0"/>
      <p:bold r:id="rId53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50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5.fntdata"/><Relationship Id="rId50" Type="http://schemas.openxmlformats.org/officeDocument/2006/relationships/font" Target="fonts/font8.fntdata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3.fntdata"/><Relationship Id="rId53" Type="http://schemas.openxmlformats.org/officeDocument/2006/relationships/font" Target="fonts/font11.fntdata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1.fntdata"/><Relationship Id="rId48" Type="http://schemas.openxmlformats.org/officeDocument/2006/relationships/font" Target="fonts/font6.fntdata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font" Target="fonts/font9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4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7.fntdata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2.fntdata"/><Relationship Id="rId52" Type="http://schemas.openxmlformats.org/officeDocument/2006/relationships/font" Target="fonts/font10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57679-6E3D-4FDC-928F-1B2A2FE48291}" type="datetimeFigureOut">
              <a:rPr lang="es-VE" smtClean="0"/>
              <a:t>23/04/2017</a:t>
            </a:fld>
            <a:endParaRPr lang="es-V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69ED3-E904-47FE-8968-D1F435763E20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28288037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57679-6E3D-4FDC-928F-1B2A2FE48291}" type="datetimeFigureOut">
              <a:rPr lang="es-VE" smtClean="0"/>
              <a:t>23/04/2017</a:t>
            </a:fld>
            <a:endParaRPr lang="es-V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69ED3-E904-47FE-8968-D1F435763E20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3979163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57679-6E3D-4FDC-928F-1B2A2FE48291}" type="datetimeFigureOut">
              <a:rPr lang="es-VE" smtClean="0"/>
              <a:t>23/04/2017</a:t>
            </a:fld>
            <a:endParaRPr lang="es-V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69ED3-E904-47FE-8968-D1F435763E20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14190585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57679-6E3D-4FDC-928F-1B2A2FE48291}" type="datetimeFigureOut">
              <a:rPr lang="es-VE" smtClean="0"/>
              <a:t>23/04/2017</a:t>
            </a:fld>
            <a:endParaRPr lang="es-V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69ED3-E904-47FE-8968-D1F435763E20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8402499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57679-6E3D-4FDC-928F-1B2A2FE48291}" type="datetimeFigureOut">
              <a:rPr lang="es-VE" smtClean="0"/>
              <a:t>23/04/2017</a:t>
            </a:fld>
            <a:endParaRPr lang="es-V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69ED3-E904-47FE-8968-D1F435763E20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16580190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57679-6E3D-4FDC-928F-1B2A2FE48291}" type="datetimeFigureOut">
              <a:rPr lang="es-VE" smtClean="0"/>
              <a:t>23/04/2017</a:t>
            </a:fld>
            <a:endParaRPr lang="es-V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69ED3-E904-47FE-8968-D1F435763E20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33758831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57679-6E3D-4FDC-928F-1B2A2FE48291}" type="datetimeFigureOut">
              <a:rPr lang="es-VE" smtClean="0"/>
              <a:t>23/04/2017</a:t>
            </a:fld>
            <a:endParaRPr lang="es-V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69ED3-E904-47FE-8968-D1F435763E20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41572967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57679-6E3D-4FDC-928F-1B2A2FE48291}" type="datetimeFigureOut">
              <a:rPr lang="es-VE" smtClean="0"/>
              <a:t>23/04/2017</a:t>
            </a:fld>
            <a:endParaRPr lang="es-V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69ED3-E904-47FE-8968-D1F435763E20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34074386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57679-6E3D-4FDC-928F-1B2A2FE48291}" type="datetimeFigureOut">
              <a:rPr lang="es-VE" smtClean="0"/>
              <a:t>23/04/2017</a:t>
            </a:fld>
            <a:endParaRPr lang="es-V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69ED3-E904-47FE-8968-D1F435763E20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2561578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57679-6E3D-4FDC-928F-1B2A2FE48291}" type="datetimeFigureOut">
              <a:rPr lang="es-VE" smtClean="0"/>
              <a:t>23/04/2017</a:t>
            </a:fld>
            <a:endParaRPr lang="es-V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69ED3-E904-47FE-8968-D1F435763E20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3934938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57679-6E3D-4FDC-928F-1B2A2FE48291}" type="datetimeFigureOut">
              <a:rPr lang="es-VE" smtClean="0"/>
              <a:t>23/04/2017</a:t>
            </a:fld>
            <a:endParaRPr lang="es-V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69ED3-E904-47FE-8968-D1F435763E20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3554842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957679-6E3D-4FDC-928F-1B2A2FE48291}" type="datetimeFigureOut">
              <a:rPr lang="es-VE" smtClean="0"/>
              <a:t>23/04/2017</a:t>
            </a:fld>
            <a:endParaRPr lang="es-V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V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D69ED3-E904-47FE-8968-D1F435763E20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3258267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575651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1093179" y="871835"/>
            <a:ext cx="6938631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VE" sz="44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Riffic Free Medium" panose="00000800000000000000" pitchFamily="2" charset="0"/>
              </a:rPr>
              <a:t>Aspectos prácticos</a:t>
            </a:r>
          </a:p>
          <a:p>
            <a:pPr algn="ctr"/>
            <a:r>
              <a:rPr lang="es-VE" sz="44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Riffic Free Medium" panose="00000800000000000000" pitchFamily="2" charset="0"/>
              </a:rPr>
              <a:t>de una vida de Adoración</a:t>
            </a:r>
            <a:endParaRPr lang="es-ES" sz="4400" b="0" cap="none" spc="0" dirty="0">
              <a:ln w="0"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latin typeface="Riffic Free Medium" panose="00000800000000000000" pitchFamily="2" charset="0"/>
            </a:endParaRPr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7019265"/>
              </p:ext>
            </p:extLst>
          </p:nvPr>
        </p:nvGraphicFramePr>
        <p:xfrm>
          <a:off x="566621" y="2550377"/>
          <a:ext cx="7991739" cy="24079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663913">
                  <a:extLst>
                    <a:ext uri="{9D8B030D-6E8A-4147-A177-3AD203B41FA5}">
                      <a16:colId xmlns:a16="http://schemas.microsoft.com/office/drawing/2014/main" val="2467604831"/>
                    </a:ext>
                  </a:extLst>
                </a:gridCol>
                <a:gridCol w="2663913">
                  <a:extLst>
                    <a:ext uri="{9D8B030D-6E8A-4147-A177-3AD203B41FA5}">
                      <a16:colId xmlns:a16="http://schemas.microsoft.com/office/drawing/2014/main" val="2889079418"/>
                    </a:ext>
                  </a:extLst>
                </a:gridCol>
                <a:gridCol w="2663913">
                  <a:extLst>
                    <a:ext uri="{9D8B030D-6E8A-4147-A177-3AD203B41FA5}">
                      <a16:colId xmlns:a16="http://schemas.microsoft.com/office/drawing/2014/main" val="4051181127"/>
                    </a:ext>
                  </a:extLst>
                </a:gridCol>
              </a:tblGrid>
              <a:tr h="550049">
                <a:tc>
                  <a:txBody>
                    <a:bodyPr/>
                    <a:lstStyle/>
                    <a:p>
                      <a:pPr algn="ctr"/>
                      <a:r>
                        <a:rPr lang="es-VE" sz="2000" b="0" i="0" cap="none" spc="0" dirty="0">
                          <a:ln w="0"/>
                          <a:solidFill>
                            <a:schemeClr val="bg1"/>
                          </a:solidFill>
                          <a:effectLst/>
                          <a:latin typeface="Myriad Pro" panose="020B0503030403020204" pitchFamily="34" charset="0"/>
                        </a:rPr>
                        <a:t>LA PRIMERA HORA DE CADA DÍA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VE" sz="2000" b="0" i="0" cap="none" spc="0" dirty="0">
                        <a:ln w="0"/>
                        <a:solidFill>
                          <a:schemeClr val="bg1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VE" sz="2000" b="0" i="0" cap="none" spc="0" dirty="0">
                          <a:ln w="0"/>
                          <a:solidFill>
                            <a:schemeClr val="bg1"/>
                          </a:solidFill>
                          <a:effectLst/>
                          <a:latin typeface="Myriad Pro" panose="020B0503030403020204" pitchFamily="34" charset="0"/>
                        </a:rPr>
                        <a:t>EL PRIMER DÍA DE CADA SEMANA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5116498"/>
                  </a:ext>
                </a:extLst>
              </a:tr>
              <a:tr h="550049">
                <a:tc>
                  <a:txBody>
                    <a:bodyPr/>
                    <a:lstStyle/>
                    <a:p>
                      <a:pPr algn="ctr"/>
                      <a:endParaRPr lang="es-VE" sz="2000" b="0" i="0" cap="none" spc="0" dirty="0">
                        <a:ln w="0"/>
                        <a:solidFill>
                          <a:schemeClr val="bg1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VE" sz="2000" b="0" i="0" cap="none" spc="0" dirty="0">
                          <a:ln w="0"/>
                          <a:solidFill>
                            <a:schemeClr val="bg1"/>
                          </a:solidFill>
                          <a:effectLst/>
                          <a:latin typeface="Myriad Pro" panose="020B0503030403020204" pitchFamily="34" charset="0"/>
                        </a:rPr>
                        <a:t>EL PRIMER LUGAR EN SU CORAZÓN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VE" sz="2000" b="0" i="0" cap="none" spc="0" dirty="0">
                        <a:ln w="0"/>
                        <a:solidFill>
                          <a:schemeClr val="bg1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3825255"/>
                  </a:ext>
                </a:extLst>
              </a:tr>
              <a:tr h="550049">
                <a:tc>
                  <a:txBody>
                    <a:bodyPr/>
                    <a:lstStyle/>
                    <a:p>
                      <a:pPr algn="ctr"/>
                      <a:r>
                        <a:rPr lang="es-VE" sz="2000" b="0" i="0" cap="none" spc="0" dirty="0">
                          <a:ln w="0"/>
                          <a:solidFill>
                            <a:schemeClr val="bg1"/>
                          </a:solidFill>
                          <a:effectLst/>
                          <a:latin typeface="Myriad Pro" panose="020B0503030403020204" pitchFamily="34" charset="0"/>
                        </a:rPr>
                        <a:t>LA PRIMERA CONSIDERACIÓN EN CADA DECISIÓN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VE" sz="2000" b="0" i="0" cap="none" spc="0" dirty="0">
                        <a:ln w="0"/>
                        <a:solidFill>
                          <a:schemeClr val="bg1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VE" sz="2000" b="0" i="0" cap="none" spc="0" dirty="0">
                          <a:ln w="0"/>
                          <a:solidFill>
                            <a:schemeClr val="bg1"/>
                          </a:solidFill>
                          <a:effectLst/>
                          <a:latin typeface="Myriad Pro" panose="020B0503030403020204" pitchFamily="34" charset="0"/>
                        </a:rPr>
                        <a:t>LA PRIMERA PORCIÓN DE SU GANANCIA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93900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43338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548414" y="2529185"/>
            <a:ext cx="8028160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dirty="0">
                <a:ln w="0">
                  <a:noFill/>
                </a:ln>
                <a:solidFill>
                  <a:schemeClr val="bg1"/>
                </a:solidFill>
                <a:latin typeface="Riffic Free Medium" panose="00000800000000000000" pitchFamily="2" charset="0"/>
              </a:rPr>
              <a:t>LLAMADOS A SER SACERDOTES</a:t>
            </a:r>
          </a:p>
          <a:p>
            <a:pPr algn="ctr"/>
            <a:r>
              <a:rPr lang="es-ES" sz="2400" dirty="0">
                <a:ln w="0">
                  <a:noFill/>
                </a:ln>
                <a:solidFill>
                  <a:schemeClr val="bg1"/>
                </a:solidFill>
                <a:latin typeface="Myriad Pro" panose="020B0503030403020204" pitchFamily="34" charset="0"/>
              </a:rPr>
              <a:t>Compromiso de interceder en oración por otros </a:t>
            </a:r>
          </a:p>
        </p:txBody>
      </p:sp>
    </p:spTree>
    <p:extLst>
      <p:ext uri="{BB962C8B-B14F-4D97-AF65-F5344CB8AC3E}">
        <p14:creationId xmlns:p14="http://schemas.microsoft.com/office/powerpoint/2010/main" val="23853191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735305" y="1871644"/>
            <a:ext cx="7654403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VE" sz="54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Riffic Free Medium" panose="00000800000000000000" pitchFamily="2" charset="0"/>
              </a:rPr>
              <a:t>Somos sacerdotes</a:t>
            </a:r>
          </a:p>
          <a:p>
            <a:pPr algn="ctr"/>
            <a:r>
              <a:rPr lang="es-VE" sz="54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Riffic Free Medium" panose="00000800000000000000" pitchFamily="2" charset="0"/>
              </a:rPr>
              <a:t>que ofrecemos</a:t>
            </a:r>
          </a:p>
          <a:p>
            <a:pPr algn="ctr"/>
            <a:r>
              <a:rPr lang="es-VE" sz="54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Riffic Free Medium" panose="00000800000000000000" pitchFamily="2" charset="0"/>
              </a:rPr>
              <a:t>sacrificios espirituales</a:t>
            </a:r>
            <a:endParaRPr lang="es-ES" sz="5400" b="0" cap="none" spc="0" dirty="0">
              <a:ln w="0"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latin typeface="Riffic Free Medium" panose="000008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25045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475206" y="2497290"/>
            <a:ext cx="8174572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VE" sz="1900" b="1" i="1" dirty="0">
                <a:ln w="0"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</a:rPr>
              <a:t>“Así que, hermanos, os ruego por las misericordias de Dios, que presentéis vuestros cuerpos en sacrificio vivo, santo, agradable a Dios, que es vuestro culto racional.” </a:t>
            </a:r>
          </a:p>
          <a:p>
            <a:pPr algn="ctr"/>
            <a:r>
              <a:rPr lang="es-VE" sz="1900" b="1" i="1" dirty="0">
                <a:ln w="0"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</a:rPr>
              <a:t>                                                                                                                                               Romanos 12:1</a:t>
            </a:r>
          </a:p>
        </p:txBody>
      </p:sp>
      <p:sp>
        <p:nvSpPr>
          <p:cNvPr id="5" name="Rectángulo 4"/>
          <p:cNvSpPr/>
          <p:nvPr/>
        </p:nvSpPr>
        <p:spPr>
          <a:xfrm>
            <a:off x="1073588" y="1119223"/>
            <a:ext cx="6977809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VE" sz="44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Riffic Free Medium" panose="00000800000000000000" pitchFamily="2" charset="0"/>
              </a:rPr>
              <a:t>Nuestro cuerpo en total</a:t>
            </a:r>
          </a:p>
          <a:p>
            <a:pPr algn="ctr"/>
            <a:r>
              <a:rPr lang="es-VE" sz="44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Riffic Free Medium" panose="00000800000000000000" pitchFamily="2" charset="0"/>
              </a:rPr>
              <a:t>rendición y consagración </a:t>
            </a:r>
            <a:endParaRPr lang="es-ES" sz="4400" b="0" cap="none" spc="0" dirty="0">
              <a:ln w="0"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latin typeface="Riffic Free Medium" panose="00000800000000000000" pitchFamily="2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475206" y="4418366"/>
            <a:ext cx="8174572" cy="9694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es-VE" sz="1900" b="1" i="1" dirty="0">
                <a:ln w="0"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</a:rPr>
              <a:t>“Así que, ofrezcamos siempre a Dios, por medio de él, sacrificio de alabanza, es decir, fruto de labios que confiesan su nombre.”</a:t>
            </a:r>
          </a:p>
          <a:p>
            <a:pPr algn="r"/>
            <a:r>
              <a:rPr lang="es-VE" sz="1900" b="1" i="1" dirty="0">
                <a:ln w="0"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</a:rPr>
              <a:t>Hebreos 13:15</a:t>
            </a:r>
          </a:p>
        </p:txBody>
      </p:sp>
      <p:sp>
        <p:nvSpPr>
          <p:cNvPr id="10" name="Rectángulo 9"/>
          <p:cNvSpPr/>
          <p:nvPr/>
        </p:nvSpPr>
        <p:spPr>
          <a:xfrm>
            <a:off x="1563050" y="3669474"/>
            <a:ext cx="599888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VE" sz="54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Riffic Free Medium" panose="00000800000000000000" pitchFamily="2" charset="0"/>
              </a:rPr>
              <a:t>Nuestra alabanza</a:t>
            </a:r>
            <a:endParaRPr lang="es-ES" sz="5400" b="0" cap="none" spc="0" dirty="0">
              <a:ln w="0"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latin typeface="Riffic Free Medium" panose="000008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95982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>
            <a:off x="1799428" y="894119"/>
            <a:ext cx="55261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VE" sz="54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Riffic Free Medium" panose="00000800000000000000" pitchFamily="2" charset="0"/>
              </a:rPr>
              <a:t>Nuestro servicio</a:t>
            </a:r>
            <a:endParaRPr lang="es-ES" sz="5400" b="0" cap="none" spc="0" dirty="0">
              <a:ln w="0"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latin typeface="Riffic Free Medium" panose="00000800000000000000" pitchFamily="2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475206" y="1674836"/>
            <a:ext cx="8174572" cy="67710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VE" sz="1900" b="1" i="1" dirty="0">
                <a:ln w="0"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</a:rPr>
              <a:t>“Y de hacer bien y de la ayuda mutua no os olvidéis; porque de tales sacrificios se agrada Dios.”                                    Hebreos 13:16</a:t>
            </a:r>
          </a:p>
        </p:txBody>
      </p:sp>
      <p:sp>
        <p:nvSpPr>
          <p:cNvPr id="8" name="Rectángulo 7"/>
          <p:cNvSpPr/>
          <p:nvPr/>
        </p:nvSpPr>
        <p:spPr>
          <a:xfrm>
            <a:off x="475206" y="4026027"/>
            <a:ext cx="8174572" cy="9694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es-VE" sz="1900" b="1" i="1" dirty="0">
                <a:ln w="0"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</a:rPr>
              <a:t>“para ser ministro de Jesucristo a los gentiles, ministrando el evangelio de Dios, para que los gentiles le sean ofrenda agradable, santificada por el Espíritu Santo.”                                           Romanos 15:16 (RVC)</a:t>
            </a:r>
          </a:p>
        </p:txBody>
      </p:sp>
      <p:sp>
        <p:nvSpPr>
          <p:cNvPr id="9" name="Rectángulo 8"/>
          <p:cNvSpPr/>
          <p:nvPr/>
        </p:nvSpPr>
        <p:spPr>
          <a:xfrm>
            <a:off x="1112125" y="2555681"/>
            <a:ext cx="690073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VE" sz="48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Riffic Free Medium" panose="00000800000000000000" pitchFamily="2" charset="0"/>
              </a:rPr>
              <a:t>Nuestro testimonio o</a:t>
            </a:r>
          </a:p>
          <a:p>
            <a:pPr algn="ctr"/>
            <a:r>
              <a:rPr lang="es-VE" sz="48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Riffic Free Medium" panose="00000800000000000000" pitchFamily="2" charset="0"/>
              </a:rPr>
              <a:t>frutos del evangelismo</a:t>
            </a:r>
            <a:endParaRPr lang="es-ES" sz="4800" b="0" cap="none" spc="0" dirty="0">
              <a:ln w="0"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latin typeface="Riffic Free Medium" panose="000008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65143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475206" y="1775836"/>
            <a:ext cx="8174572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VE" sz="1900" b="1" i="1" dirty="0">
                <a:ln w="0"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</a:rPr>
              <a:t>“En gran manera me gocé en el Señor de que ya al fin habéis revivido vuestro cuidado de mí; de lo cual también estabais solícitos, pero os faltaba la oportunidad.”                </a:t>
            </a:r>
          </a:p>
          <a:p>
            <a:pPr algn="ctr"/>
            <a:r>
              <a:rPr lang="es-VE" sz="1900" b="1" i="1" dirty="0">
                <a:ln w="0"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</a:rPr>
              <a:t>                                                                                                                                            Filipenses 4:10</a:t>
            </a:r>
          </a:p>
        </p:txBody>
      </p:sp>
      <p:sp>
        <p:nvSpPr>
          <p:cNvPr id="5" name="Rectángulo 4"/>
          <p:cNvSpPr/>
          <p:nvPr/>
        </p:nvSpPr>
        <p:spPr>
          <a:xfrm>
            <a:off x="1718606" y="926276"/>
            <a:ext cx="568777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VE" sz="54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Riffic Free Medium" panose="00000800000000000000" pitchFamily="2" charset="0"/>
              </a:rPr>
              <a:t>Nuestra ofrenda</a:t>
            </a:r>
            <a:endParaRPr lang="es-ES" sz="5400" b="0" cap="none" spc="0" dirty="0">
              <a:ln w="0"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latin typeface="Riffic Free Medium" panose="00000800000000000000" pitchFamily="2" charset="0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475206" y="4370848"/>
            <a:ext cx="8174572" cy="98488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es-VE" sz="1900" b="1" i="1" dirty="0">
                <a:ln w="0"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</a:rPr>
              <a:t> “Y aunque sea derramado en libación sobre el sacrificio y servicio de vuestra fe, me gozo y regocijo con todos vosotros.”</a:t>
            </a:r>
          </a:p>
          <a:p>
            <a:pPr algn="r"/>
            <a:r>
              <a:rPr lang="es-VE" sz="1900" b="1" i="1" dirty="0">
                <a:ln w="0"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</a:rPr>
              <a:t>Filipenses 2:17</a:t>
            </a:r>
          </a:p>
        </p:txBody>
      </p:sp>
      <p:sp>
        <p:nvSpPr>
          <p:cNvPr id="9" name="Rectángulo 8"/>
          <p:cNvSpPr/>
          <p:nvPr/>
        </p:nvSpPr>
        <p:spPr>
          <a:xfrm>
            <a:off x="559473" y="2497830"/>
            <a:ext cx="8006038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es-VE" sz="4000" dirty="0">
              <a:ln w="0"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latin typeface="Riffic Free Medium" panose="00000800000000000000" pitchFamily="2" charset="0"/>
            </a:endParaRPr>
          </a:p>
          <a:p>
            <a:pPr algn="ctr"/>
            <a:r>
              <a:rPr lang="es-VE" sz="40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Riffic Free Medium" panose="00000800000000000000" pitchFamily="2" charset="0"/>
              </a:rPr>
              <a:t>Nuestro sacrificio y sufrimiento</a:t>
            </a:r>
          </a:p>
          <a:p>
            <a:pPr algn="ctr"/>
            <a:r>
              <a:rPr lang="es-VE" sz="40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Riffic Free Medium" panose="00000800000000000000" pitchFamily="2" charset="0"/>
              </a:rPr>
              <a:t>por causa de la obra del Señor</a:t>
            </a:r>
            <a:endParaRPr lang="es-ES" sz="4000" b="0" cap="none" spc="0" dirty="0">
              <a:ln w="0"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latin typeface="Riffic Free Medium" panose="000008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61746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585634" y="2529185"/>
            <a:ext cx="7953716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dirty="0">
                <a:ln w="0">
                  <a:noFill/>
                </a:ln>
                <a:solidFill>
                  <a:schemeClr val="bg1"/>
                </a:solidFill>
                <a:latin typeface="Riffic Free Medium" panose="00000800000000000000" pitchFamily="2" charset="0"/>
              </a:rPr>
              <a:t>LLAMADOS A SER VISITADORES</a:t>
            </a:r>
            <a:br>
              <a:rPr lang="es-ES" sz="4800" dirty="0">
                <a:ln w="0">
                  <a:noFill/>
                </a:ln>
                <a:solidFill>
                  <a:schemeClr val="bg1"/>
                </a:solidFill>
                <a:latin typeface="Riffic Free Medium" panose="00000800000000000000" pitchFamily="2" charset="0"/>
              </a:rPr>
            </a:br>
            <a:r>
              <a:rPr lang="es-ES" sz="3200" dirty="0">
                <a:ln w="0">
                  <a:noFill/>
                </a:ln>
                <a:solidFill>
                  <a:schemeClr val="bg1"/>
                </a:solidFill>
                <a:latin typeface="Myriad Pro" panose="020B0503030403020204" pitchFamily="34" charset="0"/>
              </a:rPr>
              <a:t>Compromiso de llevar consuelo</a:t>
            </a:r>
          </a:p>
        </p:txBody>
      </p:sp>
    </p:spTree>
    <p:extLst>
      <p:ext uri="{BB962C8B-B14F-4D97-AF65-F5344CB8AC3E}">
        <p14:creationId xmlns:p14="http://schemas.microsoft.com/office/powerpoint/2010/main" val="30757804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475206" y="2539235"/>
            <a:ext cx="8174572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s-VE" sz="28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El visitador siempre debe tener buena actitud.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VE" sz="28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El visitador debe tener una correcta teología.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VE" sz="28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El visitador debe tener un propósito especial. </a:t>
            </a:r>
          </a:p>
        </p:txBody>
      </p:sp>
      <p:sp>
        <p:nvSpPr>
          <p:cNvPr id="5" name="Rectángulo 4"/>
          <p:cNvSpPr/>
          <p:nvPr/>
        </p:nvSpPr>
        <p:spPr>
          <a:xfrm>
            <a:off x="442935" y="1597396"/>
            <a:ext cx="823911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VE" sz="44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Riffic Free Medium" panose="00000800000000000000" pitchFamily="2" charset="0"/>
              </a:rPr>
              <a:t>Compromiso a llevar consuelo</a:t>
            </a:r>
          </a:p>
        </p:txBody>
      </p:sp>
    </p:spTree>
    <p:extLst>
      <p:ext uri="{BB962C8B-B14F-4D97-AF65-F5344CB8AC3E}">
        <p14:creationId xmlns:p14="http://schemas.microsoft.com/office/powerpoint/2010/main" val="18935224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519144" y="2529185"/>
            <a:ext cx="808670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800" dirty="0">
                <a:ln w="0">
                  <a:noFill/>
                </a:ln>
                <a:solidFill>
                  <a:schemeClr val="bg1"/>
                </a:solidFill>
                <a:latin typeface="Riffic Free Medium" panose="00000800000000000000" pitchFamily="2" charset="0"/>
              </a:rPr>
              <a:t>LLAMADOS A SER AMIGOS</a:t>
            </a:r>
            <a:br>
              <a:rPr lang="es-ES" sz="4800" dirty="0">
                <a:ln w="0">
                  <a:noFill/>
                </a:ln>
                <a:solidFill>
                  <a:schemeClr val="bg1"/>
                </a:solidFill>
                <a:latin typeface="Riffic Free Medium" panose="00000800000000000000" pitchFamily="2" charset="0"/>
              </a:rPr>
            </a:br>
            <a:r>
              <a:rPr lang="es-ES" sz="3200" dirty="0">
                <a:ln w="0">
                  <a:noFill/>
                </a:ln>
                <a:solidFill>
                  <a:schemeClr val="bg1"/>
                </a:solidFill>
                <a:latin typeface="Myriad Pro" panose="020B0503030403020204" pitchFamily="34" charset="0"/>
              </a:rPr>
              <a:t>Compromiso de amar al prójimo</a:t>
            </a:r>
          </a:p>
        </p:txBody>
      </p:sp>
    </p:spTree>
    <p:extLst>
      <p:ext uri="{BB962C8B-B14F-4D97-AF65-F5344CB8AC3E}">
        <p14:creationId xmlns:p14="http://schemas.microsoft.com/office/powerpoint/2010/main" val="4150810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1295193" y="1117737"/>
            <a:ext cx="6534609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VE" sz="54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Riffic Free Medium" panose="00000800000000000000" pitchFamily="2" charset="0"/>
              </a:rPr>
              <a:t>Elementos de una</a:t>
            </a:r>
          </a:p>
          <a:p>
            <a:pPr algn="ctr"/>
            <a:r>
              <a:rPr lang="es-VE" sz="54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Riffic Free Medium" panose="00000800000000000000" pitchFamily="2" charset="0"/>
              </a:rPr>
              <a:t>verdadera amistad</a:t>
            </a:r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5490571"/>
              </p:ext>
            </p:extLst>
          </p:nvPr>
        </p:nvGraphicFramePr>
        <p:xfrm>
          <a:off x="566621" y="3167492"/>
          <a:ext cx="7991740" cy="165014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663913">
                  <a:extLst>
                    <a:ext uri="{9D8B030D-6E8A-4147-A177-3AD203B41FA5}">
                      <a16:colId xmlns:a16="http://schemas.microsoft.com/office/drawing/2014/main" val="2467604831"/>
                    </a:ext>
                  </a:extLst>
                </a:gridCol>
                <a:gridCol w="1331957">
                  <a:extLst>
                    <a:ext uri="{9D8B030D-6E8A-4147-A177-3AD203B41FA5}">
                      <a16:colId xmlns:a16="http://schemas.microsoft.com/office/drawing/2014/main" val="2889079418"/>
                    </a:ext>
                  </a:extLst>
                </a:gridCol>
                <a:gridCol w="1400160">
                  <a:extLst>
                    <a:ext uri="{9D8B030D-6E8A-4147-A177-3AD203B41FA5}">
                      <a16:colId xmlns:a16="http://schemas.microsoft.com/office/drawing/2014/main" val="3148797688"/>
                    </a:ext>
                  </a:extLst>
                </a:gridCol>
                <a:gridCol w="2595710">
                  <a:extLst>
                    <a:ext uri="{9D8B030D-6E8A-4147-A177-3AD203B41FA5}">
                      <a16:colId xmlns:a16="http://schemas.microsoft.com/office/drawing/2014/main" val="4051181127"/>
                    </a:ext>
                  </a:extLst>
                </a:gridCol>
              </a:tblGrid>
              <a:tr h="550049">
                <a:tc>
                  <a:txBody>
                    <a:bodyPr/>
                    <a:lstStyle/>
                    <a:p>
                      <a:pPr algn="ctr"/>
                      <a:r>
                        <a:rPr lang="es-VE" sz="2400" b="0" i="0" cap="none" spc="0" dirty="0">
                          <a:ln w="0"/>
                          <a:solidFill>
                            <a:schemeClr val="bg1"/>
                          </a:solidFill>
                          <a:effectLst/>
                          <a:latin typeface="Myriad Pro" panose="020B0503030403020204" pitchFamily="34" charset="0"/>
                        </a:rPr>
                        <a:t>COMUNICACIÓN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s-VE" sz="2400" b="0" i="0" cap="none" spc="0" dirty="0">
                          <a:ln w="0"/>
                          <a:solidFill>
                            <a:schemeClr val="bg1"/>
                          </a:solidFill>
                          <a:effectLst/>
                          <a:latin typeface="Myriad Pro" panose="020B0503030403020204" pitchFamily="34" charset="0"/>
                        </a:rPr>
                        <a:t>CONFIANZA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V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VE" sz="2400" b="0" i="0" cap="none" spc="0" dirty="0">
                          <a:ln w="0"/>
                          <a:solidFill>
                            <a:schemeClr val="bg1"/>
                          </a:solidFill>
                          <a:effectLst/>
                          <a:latin typeface="Myriad Pro" panose="020B0503030403020204" pitchFamily="34" charset="0"/>
                        </a:rPr>
                        <a:t>FIDELIDAD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5116498"/>
                  </a:ext>
                </a:extLst>
              </a:tr>
              <a:tr h="550049">
                <a:tc>
                  <a:txBody>
                    <a:bodyPr/>
                    <a:lstStyle/>
                    <a:p>
                      <a:pPr algn="ctr"/>
                      <a:r>
                        <a:rPr lang="es-VE" sz="2400" b="0" i="0" cap="none" spc="0" dirty="0">
                          <a:ln w="0"/>
                          <a:solidFill>
                            <a:schemeClr val="bg1"/>
                          </a:solidFill>
                          <a:effectLst/>
                          <a:latin typeface="Myriad Pro" panose="020B0503030403020204" pitchFamily="34" charset="0"/>
                        </a:rPr>
                        <a:t>AYUDA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s-VE" sz="2400" b="0" i="0" cap="none" spc="0" dirty="0">
                          <a:ln w="0"/>
                          <a:solidFill>
                            <a:schemeClr val="bg1"/>
                          </a:solidFill>
                          <a:effectLst/>
                          <a:latin typeface="Myriad Pro" panose="020B0503030403020204" pitchFamily="34" charset="0"/>
                        </a:rPr>
                        <a:t>LEALTAD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V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VE" sz="2400" b="0" i="0" cap="none" spc="0" dirty="0">
                          <a:ln w="0"/>
                          <a:solidFill>
                            <a:schemeClr val="bg1"/>
                          </a:solidFill>
                          <a:effectLst/>
                          <a:latin typeface="Myriad Pro" panose="020B0503030403020204" pitchFamily="34" charset="0"/>
                        </a:rPr>
                        <a:t>BONDAD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3825255"/>
                  </a:ext>
                </a:extLst>
              </a:tr>
              <a:tr h="550049">
                <a:tc gridSpan="2">
                  <a:txBody>
                    <a:bodyPr/>
                    <a:lstStyle/>
                    <a:p>
                      <a:pPr algn="ctr"/>
                      <a:r>
                        <a:rPr lang="es-VE" sz="2400" b="0" i="0" cap="none" spc="0" dirty="0">
                          <a:ln w="0"/>
                          <a:solidFill>
                            <a:schemeClr val="bg1"/>
                          </a:solidFill>
                          <a:effectLst/>
                          <a:latin typeface="Myriad Pro" panose="020B0503030403020204" pitchFamily="34" charset="0"/>
                        </a:rPr>
                        <a:t>VALOR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VE" sz="2400" b="0" i="0" cap="none" spc="0" dirty="0">
                        <a:ln w="0"/>
                        <a:solidFill>
                          <a:schemeClr val="bg1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s-VE" sz="2400" b="0" i="0" cap="none" spc="0" dirty="0">
                          <a:ln w="0"/>
                          <a:solidFill>
                            <a:schemeClr val="bg1"/>
                          </a:solidFill>
                          <a:effectLst/>
                          <a:latin typeface="Myriad Pro" panose="020B0503030403020204" pitchFamily="34" charset="0"/>
                        </a:rPr>
                        <a:t>BUENA ACTITUD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VE" sz="1800" b="0" i="0" cap="none" spc="0" dirty="0">
                        <a:ln w="0"/>
                        <a:solidFill>
                          <a:schemeClr val="bg1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93900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0217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538280" y="2529185"/>
            <a:ext cx="8048421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400" b="0" cap="none" spc="0" dirty="0">
                <a:ln w="0">
                  <a:noFill/>
                </a:ln>
                <a:solidFill>
                  <a:schemeClr val="bg1"/>
                </a:solidFill>
                <a:latin typeface="Riffic Free Medium" panose="00000800000000000000" pitchFamily="2" charset="0"/>
              </a:rPr>
              <a:t>LLAMADOS A SER MIEMBROS</a:t>
            </a:r>
          </a:p>
          <a:p>
            <a:pPr algn="ctr"/>
            <a:r>
              <a:rPr lang="es-ES" sz="2800" dirty="0">
                <a:ln w="0">
                  <a:noFill/>
                </a:ln>
                <a:solidFill>
                  <a:schemeClr val="bg1"/>
                </a:solidFill>
                <a:latin typeface="Myriad Pro" panose="020B0503030403020204" pitchFamily="34" charset="0"/>
              </a:rPr>
              <a:t>Comprometidos a participar en la Iglesia Local</a:t>
            </a:r>
            <a:endParaRPr lang="es-ES" sz="2800" cap="none" spc="0" dirty="0">
              <a:ln w="0">
                <a:noFill/>
              </a:ln>
              <a:solidFill>
                <a:schemeClr val="bg1"/>
              </a:solidFill>
              <a:latin typeface="Myriad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5028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487370" y="2529185"/>
            <a:ext cx="8150244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800" dirty="0">
                <a:ln w="0">
                  <a:noFill/>
                </a:ln>
                <a:solidFill>
                  <a:schemeClr val="bg1"/>
                </a:solidFill>
                <a:latin typeface="Riffic Free Medium" panose="00000800000000000000" pitchFamily="2" charset="0"/>
              </a:rPr>
              <a:t>LLAMADOS A SER SIERVOS</a:t>
            </a:r>
            <a:br>
              <a:rPr lang="es-ES" sz="4800" dirty="0">
                <a:ln w="0">
                  <a:noFill/>
                </a:ln>
                <a:solidFill>
                  <a:schemeClr val="bg1"/>
                </a:solidFill>
                <a:latin typeface="Riffic Free Medium" panose="00000800000000000000" pitchFamily="2" charset="0"/>
              </a:rPr>
            </a:br>
            <a:r>
              <a:rPr lang="es-ES" sz="3200" dirty="0">
                <a:ln w="0">
                  <a:noFill/>
                </a:ln>
                <a:solidFill>
                  <a:schemeClr val="bg1"/>
                </a:solidFill>
                <a:latin typeface="Myriad Pro" panose="020B0503030403020204" pitchFamily="34" charset="0"/>
              </a:rPr>
              <a:t>Compromiso de ayudar a los demás</a:t>
            </a:r>
          </a:p>
        </p:txBody>
      </p:sp>
    </p:spTree>
    <p:extLst>
      <p:ext uri="{BB962C8B-B14F-4D97-AF65-F5344CB8AC3E}">
        <p14:creationId xmlns:p14="http://schemas.microsoft.com/office/powerpoint/2010/main" val="13641195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475206" y="2098389"/>
            <a:ext cx="8174572" cy="31700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s-VE" sz="20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Este fue el principio regidor de su vida en la tierra…"Al Señor tu Dios adorarás y solo a él servirás" (Mateo 4:10).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VE" sz="20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La esencia del ministerio terrenal de Jesús fue el servicio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VE" sz="20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Sus enseñanzas acerca del servicio.</a:t>
            </a:r>
          </a:p>
          <a:p>
            <a:pPr marL="914400" lvl="1" indent="-457200">
              <a:buFont typeface="Myriad Pro" panose="020B0503030403020204" pitchFamily="34" charset="0"/>
              <a:buChar char="-"/>
            </a:pPr>
            <a:r>
              <a:rPr lang="es-VE" sz="20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El secreto de la verdadera</a:t>
            </a:r>
            <a:r>
              <a:rPr lang="es-VE" sz="2000" b="1" i="1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 grandeza.  </a:t>
            </a:r>
            <a:r>
              <a:rPr lang="es-VE" sz="20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(Lucas 22:24).</a:t>
            </a:r>
          </a:p>
          <a:p>
            <a:pPr marL="914400" lvl="1" indent="-457200">
              <a:buFont typeface="Myriad Pro" panose="020B0503030403020204" pitchFamily="34" charset="0"/>
              <a:buChar char="-"/>
            </a:pPr>
            <a:r>
              <a:rPr lang="es-VE" sz="20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El servicio a Dios requiere </a:t>
            </a:r>
            <a:r>
              <a:rPr lang="es-VE" sz="2000" b="1" i="1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exclusividad</a:t>
            </a:r>
            <a:r>
              <a:rPr lang="es-VE" sz="20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.  (Lucas 16:13).</a:t>
            </a:r>
          </a:p>
          <a:p>
            <a:pPr marL="914400" lvl="1" indent="-457200">
              <a:buFont typeface="Myriad Pro" panose="020B0503030403020204" pitchFamily="34" charset="0"/>
              <a:buChar char="-"/>
            </a:pPr>
            <a:r>
              <a:rPr lang="es-VE" sz="20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El servicio a Dios se manifiesta en atender las </a:t>
            </a:r>
            <a:r>
              <a:rPr lang="es-VE" sz="2000" b="1" i="1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necesidades del prójimo</a:t>
            </a:r>
            <a:r>
              <a:rPr lang="es-VE" sz="20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 (Gálatas 6:10).</a:t>
            </a:r>
          </a:p>
          <a:p>
            <a:pPr marL="914400" lvl="1" indent="-457200">
              <a:buFont typeface="Myriad Pro" panose="020B0503030403020204" pitchFamily="34" charset="0"/>
              <a:buChar char="-"/>
            </a:pPr>
            <a:r>
              <a:rPr lang="es-VE" sz="20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En el servicio cristiano es absolutamente esencial un </a:t>
            </a:r>
            <a:r>
              <a:rPr lang="es-VE" sz="2000" b="1" i="1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espíritu sensible y un corazón tierno.</a:t>
            </a:r>
          </a:p>
        </p:txBody>
      </p:sp>
      <p:sp>
        <p:nvSpPr>
          <p:cNvPr id="5" name="Rectángulo 4"/>
          <p:cNvSpPr/>
          <p:nvPr/>
        </p:nvSpPr>
        <p:spPr>
          <a:xfrm>
            <a:off x="632642" y="1328948"/>
            <a:ext cx="785971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VE" sz="44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Riffic Free Medium" panose="00000800000000000000" pitchFamily="2" charset="0"/>
              </a:rPr>
              <a:t>Jesús es el ejemplo supremo</a:t>
            </a:r>
          </a:p>
        </p:txBody>
      </p:sp>
    </p:spTree>
    <p:extLst>
      <p:ext uri="{BB962C8B-B14F-4D97-AF65-F5344CB8AC3E}">
        <p14:creationId xmlns:p14="http://schemas.microsoft.com/office/powerpoint/2010/main" val="31742326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283728" y="2529185"/>
            <a:ext cx="8557535" cy="113877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3500" dirty="0">
                <a:ln w="0">
                  <a:noFill/>
                </a:ln>
                <a:solidFill>
                  <a:schemeClr val="bg1"/>
                </a:solidFill>
                <a:latin typeface="Riffic Free Medium" panose="00000800000000000000" pitchFamily="2" charset="0"/>
              </a:rPr>
              <a:t>LLAMADOS A SER EVANGELIZADORES</a:t>
            </a:r>
            <a:br>
              <a:rPr lang="es-ES" sz="4800" dirty="0">
                <a:ln w="0">
                  <a:noFill/>
                </a:ln>
                <a:solidFill>
                  <a:schemeClr val="bg1"/>
                </a:solidFill>
                <a:latin typeface="Riffic Free Medium" panose="00000800000000000000" pitchFamily="2" charset="0"/>
              </a:rPr>
            </a:br>
            <a:r>
              <a:rPr lang="es-VE" sz="3200" dirty="0">
                <a:ln w="0">
                  <a:noFill/>
                </a:ln>
                <a:solidFill>
                  <a:schemeClr val="bg1"/>
                </a:solidFill>
                <a:latin typeface="Myriad Pro" panose="020B0503030403020204" pitchFamily="34" charset="0"/>
              </a:rPr>
              <a:t>Compromiso de anunciar el Evangelio</a:t>
            </a:r>
          </a:p>
        </p:txBody>
      </p:sp>
    </p:spTree>
    <p:extLst>
      <p:ext uri="{BB962C8B-B14F-4D97-AF65-F5344CB8AC3E}">
        <p14:creationId xmlns:p14="http://schemas.microsoft.com/office/powerpoint/2010/main" val="40900331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475214" y="2601729"/>
            <a:ext cx="8174572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s-VE" sz="20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Debemos evangelizar a pesar de los obstáculos y de la oposición (v.2)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VE" sz="20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Debemos evangelizar con la verdad (v.3)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VE" sz="20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Debemos evangelizar con la mejor motivación (v.3)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VE" sz="20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Debemos evangelizar con el mejor método (v.3)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VE" sz="20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Debemos evangelizar con fidelidad (v.4,5)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VE" sz="20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Debemos evangelizar sin adulación (V.5)</a:t>
            </a:r>
          </a:p>
        </p:txBody>
      </p:sp>
      <p:sp>
        <p:nvSpPr>
          <p:cNvPr id="5" name="Rectángulo 4"/>
          <p:cNvSpPr/>
          <p:nvPr/>
        </p:nvSpPr>
        <p:spPr>
          <a:xfrm>
            <a:off x="458587" y="1586066"/>
            <a:ext cx="8207824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VE" sz="32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Riffic Free Medium" panose="00000800000000000000" pitchFamily="2" charset="0"/>
              </a:rPr>
              <a:t>Dios nos aprobó y nos confió el evangelio</a:t>
            </a:r>
          </a:p>
          <a:p>
            <a:pPr algn="ctr"/>
            <a:r>
              <a:rPr lang="es-VE" sz="2800" b="1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(1 Tesalonicenses 2:1-16)</a:t>
            </a:r>
          </a:p>
        </p:txBody>
      </p:sp>
    </p:spTree>
    <p:extLst>
      <p:ext uri="{BB962C8B-B14F-4D97-AF65-F5344CB8AC3E}">
        <p14:creationId xmlns:p14="http://schemas.microsoft.com/office/powerpoint/2010/main" val="16930209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475214" y="2601729"/>
            <a:ext cx="8174572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s-VE" sz="20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Debemos evangelizar para glorificar a Dios (v.6)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VE" sz="20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Debemos evangelizar con amabilidad (v.7)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VE" sz="20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Debemos evangelizar con entrega (v.8)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VE" sz="20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Debemos evangeliza con sacrificio (v.9)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VE" sz="20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Debemos evangelizar con buen testimonio (v.10)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VE" sz="20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Debemos evangelizar afirmando las exigencias de Dios (v.12)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VE" sz="20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Debemos evangelizar con poder (1 tes.1:5)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VE" sz="20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Debemos evangelizar con pasión</a:t>
            </a:r>
          </a:p>
        </p:txBody>
      </p:sp>
      <p:sp>
        <p:nvSpPr>
          <p:cNvPr id="5" name="Rectángulo 4"/>
          <p:cNvSpPr/>
          <p:nvPr/>
        </p:nvSpPr>
        <p:spPr>
          <a:xfrm>
            <a:off x="458587" y="1586066"/>
            <a:ext cx="8207824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VE" sz="32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Riffic Free Medium" panose="00000800000000000000" pitchFamily="2" charset="0"/>
              </a:rPr>
              <a:t>Dios nos aprobó y nos confió el evangelio</a:t>
            </a:r>
          </a:p>
          <a:p>
            <a:pPr algn="ctr"/>
            <a:r>
              <a:rPr lang="es-VE" sz="2800" b="1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(1 Tesalonicenses 2:1-16)</a:t>
            </a:r>
          </a:p>
        </p:txBody>
      </p:sp>
    </p:spTree>
    <p:extLst>
      <p:ext uri="{BB962C8B-B14F-4D97-AF65-F5344CB8AC3E}">
        <p14:creationId xmlns:p14="http://schemas.microsoft.com/office/powerpoint/2010/main" val="22012385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525494" y="2529185"/>
            <a:ext cx="8074005" cy="163121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3600" dirty="0">
                <a:ln w="0">
                  <a:noFill/>
                </a:ln>
                <a:solidFill>
                  <a:schemeClr val="bg1"/>
                </a:solidFill>
                <a:latin typeface="Riffic Free Medium" panose="00000800000000000000" pitchFamily="2" charset="0"/>
              </a:rPr>
              <a:t>LLAMADOS A SER DISCIPULADORES</a:t>
            </a:r>
            <a:br>
              <a:rPr lang="es-ES" sz="4800" dirty="0">
                <a:ln w="0">
                  <a:noFill/>
                </a:ln>
                <a:solidFill>
                  <a:schemeClr val="bg1"/>
                </a:solidFill>
                <a:latin typeface="Riffic Free Medium" panose="00000800000000000000" pitchFamily="2" charset="0"/>
              </a:rPr>
            </a:br>
            <a:r>
              <a:rPr lang="es-VE" sz="3200" dirty="0">
                <a:ln w="0">
                  <a:noFill/>
                </a:ln>
                <a:solidFill>
                  <a:schemeClr val="bg1"/>
                </a:solidFill>
                <a:latin typeface="Myriad Pro" panose="020B0503030403020204" pitchFamily="34" charset="0"/>
              </a:rPr>
              <a:t>Compromiso de reproducirnos en otros</a:t>
            </a:r>
          </a:p>
          <a:p>
            <a:pPr algn="ctr"/>
            <a:endParaRPr lang="es-VE" sz="3200" dirty="0">
              <a:ln w="0">
                <a:noFill/>
              </a:ln>
              <a:solidFill>
                <a:schemeClr val="bg1"/>
              </a:solidFill>
              <a:latin typeface="Myriad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01927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475213" y="1980890"/>
            <a:ext cx="8174572" cy="30469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s-VE" sz="24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Responder al llamado de vivir una  vida de renuncia y entrega.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VE" sz="24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Responder al llamado de seguir a Jesús:</a:t>
            </a:r>
          </a:p>
          <a:p>
            <a:pPr marL="914400" lvl="1" indent="-457200">
              <a:buFont typeface="Myriad Pro" panose="020B0503030403020204" pitchFamily="34" charset="0"/>
              <a:buChar char="-"/>
            </a:pPr>
            <a:r>
              <a:rPr lang="es-VE" sz="24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Dependencia</a:t>
            </a:r>
          </a:p>
          <a:p>
            <a:pPr marL="914400" lvl="1" indent="-457200">
              <a:buFont typeface="Myriad Pro" panose="020B0503030403020204" pitchFamily="34" charset="0"/>
              <a:buChar char="-"/>
            </a:pPr>
            <a:r>
              <a:rPr lang="es-VE" sz="24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Imitar</a:t>
            </a:r>
          </a:p>
          <a:p>
            <a:pPr marL="914400" lvl="1" indent="-457200">
              <a:buFont typeface="Myriad Pro" panose="020B0503030403020204" pitchFamily="34" charset="0"/>
              <a:buChar char="-"/>
            </a:pPr>
            <a:r>
              <a:rPr lang="es-VE" sz="24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Sufrir por El</a:t>
            </a:r>
          </a:p>
          <a:p>
            <a:pPr marL="914400" lvl="1" indent="-457200">
              <a:buFont typeface="Myriad Pro" panose="020B0503030403020204" pitchFamily="34" charset="0"/>
              <a:buChar char="-"/>
            </a:pPr>
            <a:r>
              <a:rPr lang="es-VE" sz="24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servirle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VE" sz="24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Responder al llamado de vivir la palabra de Dios.</a:t>
            </a:r>
          </a:p>
        </p:txBody>
      </p:sp>
      <p:sp>
        <p:nvSpPr>
          <p:cNvPr id="5" name="Rectángulo 4"/>
          <p:cNvSpPr/>
          <p:nvPr/>
        </p:nvSpPr>
        <p:spPr>
          <a:xfrm>
            <a:off x="1801391" y="1057560"/>
            <a:ext cx="552221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VE" sz="54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Riffic Free Medium" panose="00000800000000000000" pitchFamily="2" charset="0"/>
              </a:rPr>
              <a:t>Ser Discípulo es:</a:t>
            </a:r>
          </a:p>
        </p:txBody>
      </p:sp>
    </p:spTree>
    <p:extLst>
      <p:ext uri="{BB962C8B-B14F-4D97-AF65-F5344CB8AC3E}">
        <p14:creationId xmlns:p14="http://schemas.microsoft.com/office/powerpoint/2010/main" val="1834107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475214" y="2442285"/>
            <a:ext cx="8174572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s-VE" sz="24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Cumplir el mandato de Dios.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VE" sz="24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Seguir la estrategia de Dios.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VE" sz="24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Testificar con poder.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VE" sz="24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Enseñar lo que hemos aprendido del Señor.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VE" sz="24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Confiar en la autoridad y presencia del Señor.</a:t>
            </a:r>
          </a:p>
        </p:txBody>
      </p:sp>
      <p:sp>
        <p:nvSpPr>
          <p:cNvPr id="5" name="Rectángulo 4"/>
          <p:cNvSpPr/>
          <p:nvPr/>
        </p:nvSpPr>
        <p:spPr>
          <a:xfrm>
            <a:off x="1226459" y="1518955"/>
            <a:ext cx="667208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VE" sz="54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Riffic Free Medium" panose="00000800000000000000" pitchFamily="2" charset="0"/>
              </a:rPr>
              <a:t>Hacer Discípulos es:</a:t>
            </a:r>
          </a:p>
        </p:txBody>
      </p:sp>
    </p:spTree>
    <p:extLst>
      <p:ext uri="{BB962C8B-B14F-4D97-AF65-F5344CB8AC3E}">
        <p14:creationId xmlns:p14="http://schemas.microsoft.com/office/powerpoint/2010/main" val="13675622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444796" y="2529185"/>
            <a:ext cx="8235395" cy="126188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400" dirty="0">
                <a:ln w="0">
                  <a:noFill/>
                </a:ln>
                <a:solidFill>
                  <a:schemeClr val="bg1"/>
                </a:solidFill>
                <a:latin typeface="Riffic Free Medium" panose="00000800000000000000" pitchFamily="2" charset="0"/>
              </a:rPr>
              <a:t>LLAMADOS A SER MAESTROS</a:t>
            </a:r>
            <a:br>
              <a:rPr lang="es-ES" sz="4800" dirty="0">
                <a:ln w="0">
                  <a:noFill/>
                </a:ln>
                <a:solidFill>
                  <a:schemeClr val="bg1"/>
                </a:solidFill>
                <a:latin typeface="Riffic Free Medium" panose="00000800000000000000" pitchFamily="2" charset="0"/>
              </a:rPr>
            </a:br>
            <a:r>
              <a:rPr lang="es-VE" sz="3200" dirty="0">
                <a:ln w="0">
                  <a:noFill/>
                </a:ln>
                <a:solidFill>
                  <a:schemeClr val="bg1"/>
                </a:solidFill>
                <a:latin typeface="Myriad Pro" panose="020B0503030403020204" pitchFamily="34" charset="0"/>
              </a:rPr>
              <a:t>Compromiso de enseñar los principios de Dios</a:t>
            </a:r>
          </a:p>
        </p:txBody>
      </p:sp>
    </p:spTree>
    <p:extLst>
      <p:ext uri="{BB962C8B-B14F-4D97-AF65-F5344CB8AC3E}">
        <p14:creationId xmlns:p14="http://schemas.microsoft.com/office/powerpoint/2010/main" val="12609639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475213" y="3140415"/>
            <a:ext cx="8174572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VE" sz="28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El llamado a ser discípulo es un llamado a ser maestro:</a:t>
            </a:r>
          </a:p>
        </p:txBody>
      </p:sp>
      <p:sp>
        <p:nvSpPr>
          <p:cNvPr id="5" name="Rectángulo 4"/>
          <p:cNvSpPr/>
          <p:nvPr/>
        </p:nvSpPr>
        <p:spPr>
          <a:xfrm>
            <a:off x="975620" y="1326008"/>
            <a:ext cx="717375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VE" sz="48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Riffic Free Medium" panose="00000800000000000000" pitchFamily="2" charset="0"/>
              </a:rPr>
              <a:t>Todo creyente debe ser</a:t>
            </a:r>
          </a:p>
          <a:p>
            <a:pPr algn="ctr"/>
            <a:r>
              <a:rPr lang="es-VE" sz="48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Riffic Free Medium" panose="00000800000000000000" pitchFamily="2" charset="0"/>
              </a:rPr>
              <a:t>un maestro</a:t>
            </a:r>
          </a:p>
        </p:txBody>
      </p:sp>
      <p:sp>
        <p:nvSpPr>
          <p:cNvPr id="6" name="Rectángulo 5"/>
          <p:cNvSpPr/>
          <p:nvPr/>
        </p:nvSpPr>
        <p:spPr>
          <a:xfrm>
            <a:off x="475213" y="3908382"/>
            <a:ext cx="8174572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VE" sz="3200" b="1" i="1" dirty="0">
                <a:ln w="0"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</a:rPr>
              <a:t>“Enseñándoles todas las cosas que yo les he mandado” (Mateo 28:20).</a:t>
            </a:r>
          </a:p>
        </p:txBody>
      </p:sp>
    </p:spTree>
    <p:extLst>
      <p:ext uri="{BB962C8B-B14F-4D97-AF65-F5344CB8AC3E}">
        <p14:creationId xmlns:p14="http://schemas.microsoft.com/office/powerpoint/2010/main" val="5928970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769403" y="1919585"/>
            <a:ext cx="7586179" cy="313932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s-VE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Según Efesios Capitulo 4; la iglesia son los llamados de Dios: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VE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A vivir y edificarse en amor (v.2c)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VE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A relacionarse con humildad, mansedumbre y paciencia (v.2)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VE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A vivir como miembros del cuerpo alentados y sostenidos por el Espíritu (vv. 3 y 4)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VE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A permanecer firmes en una misma esperanza (v.4)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VE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A sujetarse a Cristo como Señor y cabeza de la iglesia en una misma fe y un solo bautismo (vv. 5 y 15)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VE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A adorar y glorificar al único Dios y Padre soberano y eterno (v.6)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VE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A servir en la obra del ministerio según los dones que Dios nos da y la capacitación que recibimos en la iglesia (vv. 11 y 12).</a:t>
            </a:r>
          </a:p>
        </p:txBody>
      </p:sp>
      <p:sp>
        <p:nvSpPr>
          <p:cNvPr id="3" name="Rectángulo 2"/>
          <p:cNvSpPr/>
          <p:nvPr/>
        </p:nvSpPr>
        <p:spPr>
          <a:xfrm>
            <a:off x="769403" y="1224260"/>
            <a:ext cx="758617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VE" sz="40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Riffic Free Medium" panose="00000800000000000000" pitchFamily="2" charset="0"/>
              </a:rPr>
              <a:t>Definición bíblica de la iglesia </a:t>
            </a:r>
            <a:endParaRPr lang="es-ES" sz="4000" b="0" cap="none" spc="0" dirty="0">
              <a:ln w="0"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latin typeface="Riffic Free Medium" panose="000008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508741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>
            <a:off x="475213" y="1467186"/>
            <a:ext cx="8174572" cy="35394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VE" sz="2800" b="1" i="1" dirty="0">
                <a:ln w="0"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</a:rPr>
              <a:t>“El sublime mandamiento de Cristo de enseñar a todas las gentes, bautizarlas y enseñarles que guarden todo lo que Él ha mandado, es, hasta donde las capacidades y oportunidades individuales lo permitan, obligatorio para todos los creyentes del mundo entero”</a:t>
            </a:r>
          </a:p>
          <a:p>
            <a:pPr algn="ctr"/>
            <a:r>
              <a:rPr lang="es-VE" sz="2800" b="1" i="1" dirty="0">
                <a:ln w="0"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</a:rPr>
              <a:t> </a:t>
            </a:r>
            <a:r>
              <a:rPr lang="es-VE" sz="2800" b="1" i="1" dirty="0" err="1">
                <a:ln w="0"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</a:rPr>
              <a:t>Dok</a:t>
            </a:r>
            <a:r>
              <a:rPr lang="es-VE" sz="2800" b="1" i="1" dirty="0">
                <a:ln w="0"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Myriad Pro" panose="020B0503030403020204" pitchFamily="34" charset="0"/>
              </a:rPr>
              <a:t> S Campbell, el maestro eficiente, Editorial Clie,1990).</a:t>
            </a:r>
          </a:p>
        </p:txBody>
      </p:sp>
    </p:spTree>
    <p:extLst>
      <p:ext uri="{BB962C8B-B14F-4D97-AF65-F5344CB8AC3E}">
        <p14:creationId xmlns:p14="http://schemas.microsoft.com/office/powerpoint/2010/main" val="26718259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476471" y="2529185"/>
            <a:ext cx="8172045" cy="163121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dirty="0">
                <a:ln w="0">
                  <a:noFill/>
                </a:ln>
                <a:solidFill>
                  <a:schemeClr val="bg1"/>
                </a:solidFill>
                <a:latin typeface="Riffic Free Medium" panose="00000800000000000000" pitchFamily="2" charset="0"/>
              </a:rPr>
              <a:t>LLAMADOS A SER MISIONEROS</a:t>
            </a:r>
            <a:br>
              <a:rPr lang="es-ES" sz="4800" dirty="0">
                <a:ln w="0">
                  <a:noFill/>
                </a:ln>
                <a:solidFill>
                  <a:schemeClr val="bg1"/>
                </a:solidFill>
                <a:latin typeface="Riffic Free Medium" panose="00000800000000000000" pitchFamily="2" charset="0"/>
              </a:rPr>
            </a:br>
            <a:r>
              <a:rPr lang="es-VE" sz="2800" dirty="0">
                <a:ln w="0">
                  <a:noFill/>
                </a:ln>
                <a:solidFill>
                  <a:schemeClr val="bg1"/>
                </a:solidFill>
                <a:latin typeface="Myriad Pro" panose="020B0503030403020204" pitchFamily="34" charset="0"/>
              </a:rPr>
              <a:t>Compromiso de participar en la plantación de iglesias</a:t>
            </a:r>
          </a:p>
          <a:p>
            <a:pPr algn="ctr"/>
            <a:endParaRPr lang="es-VE" sz="3200" dirty="0">
              <a:ln w="0">
                <a:noFill/>
              </a:ln>
              <a:solidFill>
                <a:schemeClr val="bg1"/>
              </a:solidFill>
              <a:latin typeface="Myriad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427520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475214" y="2302342"/>
            <a:ext cx="8174572" cy="267765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s-VE" sz="24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Dedicaron tiempo al ayuno y la oración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VE" sz="24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Enviaron sus mejores compañeros de equipo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VE" sz="24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Cooperaron con el Espíritu Santo para enviar misioneros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VE" sz="24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Los dedicaron a la gracia de Dios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VE" sz="24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Recibieron informes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VE" sz="24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Les mandaron a regresar al campo para seguir con el servicio misionero</a:t>
            </a:r>
          </a:p>
        </p:txBody>
      </p:sp>
      <p:sp>
        <p:nvSpPr>
          <p:cNvPr id="5" name="Rectángulo 4"/>
          <p:cNvSpPr/>
          <p:nvPr/>
        </p:nvSpPr>
        <p:spPr>
          <a:xfrm>
            <a:off x="407228" y="1594456"/>
            <a:ext cx="831054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VE" sz="40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Riffic Free Medium" panose="00000800000000000000" pitchFamily="2" charset="0"/>
              </a:rPr>
              <a:t>Modelo de la iglesia de Antioquia</a:t>
            </a:r>
          </a:p>
        </p:txBody>
      </p:sp>
    </p:spTree>
    <p:extLst>
      <p:ext uri="{BB962C8B-B14F-4D97-AF65-F5344CB8AC3E}">
        <p14:creationId xmlns:p14="http://schemas.microsoft.com/office/powerpoint/2010/main" val="379707995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475214" y="2302342"/>
            <a:ext cx="8174572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VE" sz="24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Anunciaron el evangelio en: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VE" sz="24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Tesalónica - su ciudad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VE" sz="24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Macedonia - su provincia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VE" sz="2400" dirty="0" err="1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Acaya</a:t>
            </a:r>
            <a:r>
              <a:rPr lang="es-VE" sz="24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 - otra provincia de su país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VE" sz="24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En todo lugar - lo ultimo de la tierra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VE" sz="24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La movilización de voluntarios</a:t>
            </a:r>
          </a:p>
        </p:txBody>
      </p:sp>
      <p:sp>
        <p:nvSpPr>
          <p:cNvPr id="5" name="Rectángulo 4"/>
          <p:cNvSpPr/>
          <p:nvPr/>
        </p:nvSpPr>
        <p:spPr>
          <a:xfrm>
            <a:off x="261483" y="1594456"/>
            <a:ext cx="860203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VE" sz="39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Riffic Free Medium" panose="00000800000000000000" pitchFamily="2" charset="0"/>
              </a:rPr>
              <a:t>Modelo de la iglesia de Tesalónica</a:t>
            </a:r>
          </a:p>
        </p:txBody>
      </p:sp>
    </p:spTree>
    <p:extLst>
      <p:ext uri="{BB962C8B-B14F-4D97-AF65-F5344CB8AC3E}">
        <p14:creationId xmlns:p14="http://schemas.microsoft.com/office/powerpoint/2010/main" val="11045878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330308" y="2529185"/>
            <a:ext cx="8464368" cy="169277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dirty="0">
                <a:ln w="0">
                  <a:noFill/>
                </a:ln>
                <a:solidFill>
                  <a:schemeClr val="bg1"/>
                </a:solidFill>
                <a:latin typeface="Riffic Free Medium" panose="00000800000000000000" pitchFamily="2" charset="0"/>
              </a:rPr>
              <a:t>LLAMADOS A SER MAYORDOMOS</a:t>
            </a:r>
            <a:br>
              <a:rPr lang="es-ES" sz="4800" dirty="0">
                <a:ln w="0">
                  <a:noFill/>
                </a:ln>
                <a:solidFill>
                  <a:schemeClr val="bg1"/>
                </a:solidFill>
                <a:latin typeface="Riffic Free Medium" panose="00000800000000000000" pitchFamily="2" charset="0"/>
              </a:rPr>
            </a:br>
            <a:r>
              <a:rPr lang="es-VE" sz="3200" dirty="0">
                <a:ln w="0">
                  <a:noFill/>
                </a:ln>
                <a:solidFill>
                  <a:schemeClr val="bg1"/>
                </a:solidFill>
                <a:latin typeface="Myriad Pro" panose="020B0503030403020204" pitchFamily="34" charset="0"/>
              </a:rPr>
              <a:t>Compromiso de sostener la obra de Dios</a:t>
            </a:r>
            <a:endParaRPr lang="es-VE" sz="2800" dirty="0">
              <a:ln w="0">
                <a:noFill/>
              </a:ln>
              <a:solidFill>
                <a:schemeClr val="bg1"/>
              </a:solidFill>
              <a:latin typeface="Myriad Pro" panose="020B0503030403020204" pitchFamily="34" charset="0"/>
            </a:endParaRPr>
          </a:p>
          <a:p>
            <a:pPr algn="ctr"/>
            <a:endParaRPr lang="es-VE" sz="3200" dirty="0">
              <a:ln w="0">
                <a:noFill/>
              </a:ln>
              <a:solidFill>
                <a:schemeClr val="bg1"/>
              </a:solidFill>
              <a:latin typeface="Myriad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929426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>
            <a:off x="475213" y="1425241"/>
            <a:ext cx="8174572" cy="37856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es-VE" sz="30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“El diezmar no es un plan de pastores… sino un plan y programa de Dios para enriquecer el carácter, desarrollar las almas y  ensanchar la visión”</a:t>
            </a:r>
          </a:p>
          <a:p>
            <a:pPr algn="just"/>
            <a:endParaRPr lang="es-VE" sz="3000" dirty="0">
              <a:ln w="0"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latin typeface="Myriad Pro" panose="020B0503030403020204" pitchFamily="34" charset="0"/>
            </a:endParaRPr>
          </a:p>
          <a:p>
            <a:pPr algn="just"/>
            <a:r>
              <a:rPr lang="es-VE" sz="30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“Entregar el diezmo no es un substituto para el servicio de corazón, ni tampoco un obsequio para nuestro Hacedor. Es una deuda”</a:t>
            </a:r>
          </a:p>
        </p:txBody>
      </p:sp>
    </p:spTree>
    <p:extLst>
      <p:ext uri="{BB962C8B-B14F-4D97-AF65-F5344CB8AC3E}">
        <p14:creationId xmlns:p14="http://schemas.microsoft.com/office/powerpoint/2010/main" val="346535818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475218" y="2705339"/>
            <a:ext cx="8174572" cy="246221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s-VE" sz="22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Que los diezmos son para sostener el ministerio del Señor. (V. 18)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VE" sz="22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Que el diezmar es una respuesta a la bendición de Dios (V.19).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VE" sz="22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Que el diezmar es un acto de adoración. (V. 22).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VE" sz="22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Que los diezmos deben ser completos.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VE" sz="22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Que las riquezas y la gloria provienen del Señor (V.23)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VE" sz="22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Que los buenos mayordomos son íntegros, sinceros y honrados.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s-VE" sz="2200" dirty="0">
              <a:ln w="0"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latin typeface="Myriad Pro" panose="020B0503030403020204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522296" y="1443455"/>
            <a:ext cx="8080417" cy="126188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VE" sz="40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Riffic Free Medium" panose="00000800000000000000" pitchFamily="2" charset="0"/>
              </a:rPr>
              <a:t>Abraham, ejemplo para Diezmar</a:t>
            </a:r>
          </a:p>
          <a:p>
            <a:pPr algn="ctr"/>
            <a:r>
              <a:rPr lang="es-VE" sz="3600" b="1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(Génesis 14:17-24). </a:t>
            </a:r>
          </a:p>
        </p:txBody>
      </p:sp>
    </p:spTree>
    <p:extLst>
      <p:ext uri="{BB962C8B-B14F-4D97-AF65-F5344CB8AC3E}">
        <p14:creationId xmlns:p14="http://schemas.microsoft.com/office/powerpoint/2010/main" val="163075944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475222" y="2705339"/>
            <a:ext cx="8174572" cy="28623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VE" sz="20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Solo cuando reconocemos la bendición de Dios en nuestra vida estamos preparados y dispuestos a ser mayordomos.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VE" sz="20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El diezmar va precedido de nuestra entrega a Dios. “…Jehová será mi Dios”.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VE" sz="20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Es importante el compromiso para diezmar.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VE" sz="20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El diezmo debe ser integral o completo. “De todo”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VE" sz="20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Entregar el diezmo es un acto de adoración.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VE" sz="20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El diezmo es santo, es consagrado y dedicado a Dios.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VE" sz="2000" dirty="0">
              <a:ln w="0"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latin typeface="Myriad Pro" panose="020B0503030403020204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794842" y="1443455"/>
            <a:ext cx="7535333" cy="126188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VE" sz="40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Riffic Free Medium" panose="00000800000000000000" pitchFamily="2" charset="0"/>
              </a:rPr>
              <a:t>Jacob y el compromiso de dar</a:t>
            </a:r>
          </a:p>
          <a:p>
            <a:pPr algn="ctr"/>
            <a:r>
              <a:rPr lang="es-VE" sz="3600" b="1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(Génesis 28:20-22).</a:t>
            </a:r>
          </a:p>
        </p:txBody>
      </p:sp>
    </p:spTree>
    <p:extLst>
      <p:ext uri="{BB962C8B-B14F-4D97-AF65-F5344CB8AC3E}">
        <p14:creationId xmlns:p14="http://schemas.microsoft.com/office/powerpoint/2010/main" val="422880377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475222" y="2898286"/>
            <a:ext cx="8174572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VE" sz="24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El dar es una responsabilidad personal de cada uno.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VE" sz="24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El dar es consagrado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VE" sz="24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El dar es proporcional.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VE" sz="24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El dar es regular, sistemático</a:t>
            </a:r>
          </a:p>
        </p:txBody>
      </p:sp>
      <p:sp>
        <p:nvSpPr>
          <p:cNvPr id="5" name="Rectángulo 4"/>
          <p:cNvSpPr/>
          <p:nvPr/>
        </p:nvSpPr>
        <p:spPr>
          <a:xfrm>
            <a:off x="437890" y="1636402"/>
            <a:ext cx="8249246" cy="126188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VE" sz="40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Riffic Free Medium" panose="00000800000000000000" pitchFamily="2" charset="0"/>
              </a:rPr>
              <a:t>Enseñanza de Pablo a las iglesias</a:t>
            </a:r>
          </a:p>
          <a:p>
            <a:pPr algn="ctr"/>
            <a:r>
              <a:rPr lang="es-VE" sz="3600" b="1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(1 Corintios 16)</a:t>
            </a:r>
          </a:p>
        </p:txBody>
      </p:sp>
    </p:spTree>
    <p:extLst>
      <p:ext uri="{BB962C8B-B14F-4D97-AF65-F5344CB8AC3E}">
        <p14:creationId xmlns:p14="http://schemas.microsoft.com/office/powerpoint/2010/main" val="83451804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475232" y="2635395"/>
            <a:ext cx="8174572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VE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Dieron como una obra de gracia (v. 1).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VE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“…en las grandes tribulaciones con que ha sido probadas, la abundancia de su gozo y su profunda pobreza abundaron en riquezas de su generosidad” (v. 2).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VE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“…en la profunda pobreza abundaron en riquezas de su generosidad (v. 2).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VE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Dieron con esfuerzo, “…más allá de sus fuerzas (v. 3)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VE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Dieron considerándolo como un privilegio (v. 4)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VE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Se dieron primeramente al Señor considerando que esta era la voluntad de Dios (v. 5)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VE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Dieron diligentemente (v. 8)</a:t>
            </a:r>
          </a:p>
        </p:txBody>
      </p:sp>
      <p:sp>
        <p:nvSpPr>
          <p:cNvPr id="5" name="Rectángulo 4"/>
          <p:cNvSpPr/>
          <p:nvPr/>
        </p:nvSpPr>
        <p:spPr>
          <a:xfrm>
            <a:off x="407952" y="1435066"/>
            <a:ext cx="8309133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VE" sz="36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Riffic Free Medium" panose="00000800000000000000" pitchFamily="2" charset="0"/>
              </a:rPr>
              <a:t>Ejemplo de las Iglesias de Macedonia</a:t>
            </a:r>
          </a:p>
          <a:p>
            <a:pPr algn="ctr"/>
            <a:r>
              <a:rPr lang="es-VE" sz="3600" b="1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(2 Corintios 8)</a:t>
            </a:r>
          </a:p>
        </p:txBody>
      </p:sp>
    </p:spTree>
    <p:extLst>
      <p:ext uri="{BB962C8B-B14F-4D97-AF65-F5344CB8AC3E}">
        <p14:creationId xmlns:p14="http://schemas.microsoft.com/office/powerpoint/2010/main" val="17176654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769403" y="1938635"/>
            <a:ext cx="7586179" cy="30469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VE" sz="24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Como Filemón, miembro fiel de la iglesia de </a:t>
            </a:r>
            <a:r>
              <a:rPr lang="es-VE" sz="2400" dirty="0" err="1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Colosas</a:t>
            </a:r>
            <a:r>
              <a:rPr lang="es-VE" sz="24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 (Fil.1:5,7)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VE" sz="24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Como Bernabé, miembro fiel de la iglesia de Jerusalén (Hechos 4:36-37)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VE" sz="24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Como Timoteo, miembro fiel de la iglesia de </a:t>
            </a:r>
            <a:r>
              <a:rPr lang="es-VE" sz="2400" dirty="0" err="1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Listra</a:t>
            </a:r>
            <a:r>
              <a:rPr lang="es-VE" sz="24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 (Hechos 16:2)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VE" sz="24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Como </a:t>
            </a:r>
            <a:r>
              <a:rPr lang="es-VE" sz="2400" dirty="0" err="1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Epafrodito</a:t>
            </a:r>
            <a:r>
              <a:rPr lang="es-VE" sz="24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, miembro fiel de la iglesia de </a:t>
            </a:r>
            <a:r>
              <a:rPr lang="es-VE" sz="2400" dirty="0" err="1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Filipos</a:t>
            </a:r>
            <a:r>
              <a:rPr lang="es-VE" sz="24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 (Fil.2:25)</a:t>
            </a:r>
          </a:p>
        </p:txBody>
      </p:sp>
      <p:sp>
        <p:nvSpPr>
          <p:cNvPr id="5" name="Rectángulo 4"/>
          <p:cNvSpPr/>
          <p:nvPr/>
        </p:nvSpPr>
        <p:spPr>
          <a:xfrm>
            <a:off x="1790323" y="976610"/>
            <a:ext cx="5544338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VE" sz="48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Riffic Free Medium" panose="00000800000000000000" pitchFamily="2" charset="0"/>
              </a:rPr>
              <a:t>Un miembro bueno</a:t>
            </a:r>
            <a:endParaRPr lang="es-ES" sz="4800" b="0" cap="none" spc="0" dirty="0">
              <a:ln w="0"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latin typeface="Riffic Free Medium" panose="000008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604504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>
            <a:off x="475213" y="2004082"/>
            <a:ext cx="8174572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VE" sz="3200" b="1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OFRENDEMOS PARA SOSTENER LA OBRA MISIONERA</a:t>
            </a:r>
          </a:p>
          <a:p>
            <a:pPr algn="ctr"/>
            <a:endParaRPr lang="es-VE" sz="3200" b="1" dirty="0">
              <a:ln w="0"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latin typeface="Myriad Pro" panose="020B0503030403020204" pitchFamily="34" charset="0"/>
            </a:endParaRPr>
          </a:p>
          <a:p>
            <a:pPr algn="ctr"/>
            <a:r>
              <a:rPr lang="es-VE" sz="3200" b="1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OFRENDEMOS PARA EDIFICAR EL TEMPLO</a:t>
            </a:r>
          </a:p>
          <a:p>
            <a:pPr algn="ctr"/>
            <a:r>
              <a:rPr lang="es-VE" sz="3200" b="1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(1 Crónicas 29:1-25)</a:t>
            </a:r>
          </a:p>
        </p:txBody>
      </p:sp>
    </p:spTree>
    <p:extLst>
      <p:ext uri="{BB962C8B-B14F-4D97-AF65-F5344CB8AC3E}">
        <p14:creationId xmlns:p14="http://schemas.microsoft.com/office/powerpoint/2010/main" val="8747892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68944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475206" y="1910060"/>
            <a:ext cx="8174572" cy="329320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VE" sz="24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Que sirva al Señor en base a los dones, talentos y habilidades.</a:t>
            </a:r>
          </a:p>
          <a:p>
            <a:pPr algn="ctr"/>
            <a:endParaRPr lang="es-VE" sz="2200" b="1" i="1" dirty="0">
              <a:ln w="0"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latin typeface="Myriad Pro" panose="020B0503030403020204" pitchFamily="34" charset="0"/>
            </a:endParaRPr>
          </a:p>
          <a:p>
            <a:pPr algn="ctr"/>
            <a:r>
              <a:rPr lang="es-VE" sz="2200" b="1" i="1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“Cada uno según el don que ha recibido, minístrelo a los otros, como buenos administradores de la multiforme gracia de Dios.”    </a:t>
            </a:r>
          </a:p>
          <a:p>
            <a:pPr algn="ctr"/>
            <a:r>
              <a:rPr lang="es-VE" sz="2200" b="1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1 Pedro 4:10</a:t>
            </a:r>
          </a:p>
          <a:p>
            <a:pPr algn="r"/>
            <a:endParaRPr lang="es-VE" sz="2400" dirty="0">
              <a:ln w="0"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latin typeface="Myriad Pro" panose="020B05030304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VE" sz="24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Que sirva al Señor en base a las necesidades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VE" sz="2400" dirty="0">
              <a:ln w="0"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latin typeface="Myriad Pro" panose="020B0503030403020204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2084634" y="976610"/>
            <a:ext cx="495571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VE" sz="48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Riffic Free Medium" panose="00000800000000000000" pitchFamily="2" charset="0"/>
              </a:rPr>
              <a:t>Un miembro útil</a:t>
            </a:r>
            <a:endParaRPr lang="es-ES" sz="4800" b="0" cap="none" spc="0" dirty="0">
              <a:ln w="0"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latin typeface="Riffic Free Medium" panose="000008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76545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2084634" y="990421"/>
            <a:ext cx="495571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VE" sz="48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Riffic Free Medium" panose="00000800000000000000" pitchFamily="2" charset="0"/>
              </a:rPr>
              <a:t>Un miembro fiel</a:t>
            </a:r>
          </a:p>
        </p:txBody>
      </p:sp>
      <p:sp>
        <p:nvSpPr>
          <p:cNvPr id="6" name="Rectángulo 5"/>
          <p:cNvSpPr/>
          <p:nvPr/>
        </p:nvSpPr>
        <p:spPr>
          <a:xfrm>
            <a:off x="475206" y="1821418"/>
            <a:ext cx="8174572" cy="31700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VE" sz="20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Que asiste regularmente a los servicios de la iglesia y participa activamente en sus programas (véase  </a:t>
            </a:r>
            <a:r>
              <a:rPr lang="es-VE" sz="2000" dirty="0" err="1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Heb</a:t>
            </a:r>
            <a:r>
              <a:rPr lang="es-VE" sz="20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. 10:25).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VE" sz="20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Que sirve en los ministerios de la iglesia (véase  </a:t>
            </a:r>
            <a:r>
              <a:rPr lang="es-VE" sz="2000" dirty="0" err="1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Rom</a:t>
            </a:r>
            <a:r>
              <a:rPr lang="es-VE" sz="20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. 16:12).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VE" sz="20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Que da sus diezmos y ofrenda con regularidad (véase 1  </a:t>
            </a:r>
            <a:r>
              <a:rPr lang="es-VE" sz="2000" dirty="0" err="1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Cor</a:t>
            </a:r>
            <a:r>
              <a:rPr lang="es-VE" sz="20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. 16:2).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VE" sz="20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Que comparte su fe cada día y practica el evangelismo como un estilo de vida (véase 1  </a:t>
            </a:r>
            <a:r>
              <a:rPr lang="es-VE" sz="2000" dirty="0" err="1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Tes</a:t>
            </a:r>
            <a:r>
              <a:rPr lang="es-VE" sz="20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. 1:8-9).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VE" sz="20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Que ora, apoya y participa en los programas misioneros de la iglesia (véase Col. 4:12-13).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VE" sz="20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Que todo lo que hace es para la gloria de Dios, y pone en alto el nombre de la iglesia (véase Col. 3:17, 23).</a:t>
            </a:r>
          </a:p>
        </p:txBody>
      </p:sp>
    </p:spTree>
    <p:extLst>
      <p:ext uri="{BB962C8B-B14F-4D97-AF65-F5344CB8AC3E}">
        <p14:creationId xmlns:p14="http://schemas.microsoft.com/office/powerpoint/2010/main" val="12615891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437514" y="2529185"/>
            <a:ext cx="8249951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dirty="0">
                <a:ln w="0">
                  <a:noFill/>
                </a:ln>
                <a:solidFill>
                  <a:schemeClr val="bg1"/>
                </a:solidFill>
                <a:latin typeface="Riffic Free Medium" panose="00000800000000000000" pitchFamily="2" charset="0"/>
              </a:rPr>
              <a:t>LLAMADOS A SER ADORADORES</a:t>
            </a:r>
          </a:p>
          <a:p>
            <a:pPr algn="ctr"/>
            <a:r>
              <a:rPr lang="es-ES" sz="3200" dirty="0">
                <a:ln w="0">
                  <a:noFill/>
                </a:ln>
                <a:solidFill>
                  <a:schemeClr val="bg1"/>
                </a:solidFill>
                <a:latin typeface="Myriad Pro" panose="020B0503030403020204" pitchFamily="34" charset="0"/>
              </a:rPr>
              <a:t>Compromiso de glorificar a Dios</a:t>
            </a:r>
          </a:p>
        </p:txBody>
      </p:sp>
    </p:spTree>
    <p:extLst>
      <p:ext uri="{BB962C8B-B14F-4D97-AF65-F5344CB8AC3E}">
        <p14:creationId xmlns:p14="http://schemas.microsoft.com/office/powerpoint/2010/main" val="24246114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2491530" y="2708552"/>
            <a:ext cx="399316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VE" sz="32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Jesús le reveló</a:t>
            </a:r>
          </a:p>
        </p:txBody>
      </p:sp>
      <p:sp>
        <p:nvSpPr>
          <p:cNvPr id="5" name="Rectángulo 4"/>
          <p:cNvSpPr/>
          <p:nvPr/>
        </p:nvSpPr>
        <p:spPr>
          <a:xfrm>
            <a:off x="440404" y="1386185"/>
            <a:ext cx="8244180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VE" sz="32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Riffic Free Medium" panose="00000800000000000000" pitchFamily="2" charset="0"/>
              </a:rPr>
              <a:t>La Adoración verdadera es una respuesta</a:t>
            </a:r>
          </a:p>
          <a:p>
            <a:pPr algn="ctr"/>
            <a:r>
              <a:rPr lang="es-VE" sz="32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Riffic Free Medium" panose="00000800000000000000" pitchFamily="2" charset="0"/>
              </a:rPr>
              <a:t>a la revelación de Dios</a:t>
            </a:r>
            <a:endParaRPr lang="es-ES" sz="3200" b="0" cap="none" spc="0" dirty="0">
              <a:ln w="0"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latin typeface="Riffic Free Medium" panose="00000800000000000000" pitchFamily="2" charset="0"/>
            </a:endParaRPr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6141737"/>
              </p:ext>
            </p:extLst>
          </p:nvPr>
        </p:nvGraphicFramePr>
        <p:xfrm>
          <a:off x="566621" y="3293327"/>
          <a:ext cx="7991739" cy="165014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663913">
                  <a:extLst>
                    <a:ext uri="{9D8B030D-6E8A-4147-A177-3AD203B41FA5}">
                      <a16:colId xmlns:a16="http://schemas.microsoft.com/office/drawing/2014/main" val="2467604831"/>
                    </a:ext>
                  </a:extLst>
                </a:gridCol>
                <a:gridCol w="2732116">
                  <a:extLst>
                    <a:ext uri="{9D8B030D-6E8A-4147-A177-3AD203B41FA5}">
                      <a16:colId xmlns:a16="http://schemas.microsoft.com/office/drawing/2014/main" val="2889079418"/>
                    </a:ext>
                  </a:extLst>
                </a:gridCol>
                <a:gridCol w="2595710">
                  <a:extLst>
                    <a:ext uri="{9D8B030D-6E8A-4147-A177-3AD203B41FA5}">
                      <a16:colId xmlns:a16="http://schemas.microsoft.com/office/drawing/2014/main" val="4051181127"/>
                    </a:ext>
                  </a:extLst>
                </a:gridCol>
              </a:tblGrid>
              <a:tr h="550049">
                <a:tc>
                  <a:txBody>
                    <a:bodyPr/>
                    <a:lstStyle/>
                    <a:p>
                      <a:pPr algn="ctr"/>
                      <a:r>
                        <a:rPr lang="es-VE" sz="2400" b="0" i="0" cap="none" spc="0" dirty="0">
                          <a:ln w="0"/>
                          <a:solidFill>
                            <a:schemeClr val="bg1"/>
                          </a:solidFill>
                          <a:effectLst/>
                          <a:latin typeface="Myriad Pro" panose="020B0503030403020204" pitchFamily="34" charset="0"/>
                        </a:rPr>
                        <a:t>EL AMOR DE DIOS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VE" sz="2400" b="0" i="0" cap="none" spc="0" dirty="0">
                          <a:ln w="0"/>
                          <a:solidFill>
                            <a:schemeClr val="bg1"/>
                          </a:solidFill>
                          <a:effectLst/>
                          <a:latin typeface="Myriad Pro" panose="020B0503030403020204" pitchFamily="34" charset="0"/>
                        </a:rPr>
                        <a:t>LA GRACIA DE DIOS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VE" sz="2400" b="0" i="0" cap="none" spc="0" dirty="0">
                          <a:ln w="0"/>
                          <a:solidFill>
                            <a:schemeClr val="bg1"/>
                          </a:solidFill>
                          <a:effectLst/>
                          <a:latin typeface="Myriad Pro" panose="020B0503030403020204" pitchFamily="34" charset="0"/>
                        </a:rPr>
                        <a:t>SU PREEMINENCIA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5116498"/>
                  </a:ext>
                </a:extLst>
              </a:tr>
              <a:tr h="550049">
                <a:tc>
                  <a:txBody>
                    <a:bodyPr/>
                    <a:lstStyle/>
                    <a:p>
                      <a:pPr algn="ctr"/>
                      <a:r>
                        <a:rPr lang="es-VE" sz="2400" b="0" i="0" cap="none" spc="0" dirty="0">
                          <a:ln w="0"/>
                          <a:solidFill>
                            <a:schemeClr val="bg1"/>
                          </a:solidFill>
                          <a:effectLst/>
                          <a:latin typeface="Myriad Pro" panose="020B0503030403020204" pitchFamily="34" charset="0"/>
                        </a:rPr>
                        <a:t>SU ASEIDAD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VE" sz="2400" b="0" i="0" cap="none" spc="0" dirty="0">
                          <a:ln w="0"/>
                          <a:solidFill>
                            <a:schemeClr val="bg1"/>
                          </a:solidFill>
                          <a:effectLst/>
                          <a:latin typeface="Myriad Pro" panose="020B0503030403020204" pitchFamily="34" charset="0"/>
                        </a:rPr>
                        <a:t>SU ETERNIDAD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VE" sz="2400" b="0" i="0" cap="none" spc="0" dirty="0">
                          <a:ln w="0"/>
                          <a:solidFill>
                            <a:schemeClr val="bg1"/>
                          </a:solidFill>
                          <a:effectLst/>
                          <a:latin typeface="Myriad Pro" panose="020B0503030403020204" pitchFamily="34" charset="0"/>
                        </a:rPr>
                        <a:t>SU OMNISCIENCIA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3825255"/>
                  </a:ext>
                </a:extLst>
              </a:tr>
              <a:tr h="550049">
                <a:tc>
                  <a:txBody>
                    <a:bodyPr/>
                    <a:lstStyle/>
                    <a:p>
                      <a:pPr algn="ctr"/>
                      <a:r>
                        <a:rPr lang="es-VE" sz="2400" b="0" i="0" cap="none" spc="0" dirty="0">
                          <a:ln w="0"/>
                          <a:solidFill>
                            <a:schemeClr val="bg1"/>
                          </a:solidFill>
                          <a:effectLst/>
                          <a:latin typeface="Myriad Pro" panose="020B0503030403020204" pitchFamily="34" charset="0"/>
                        </a:rPr>
                        <a:t>EL SALVADOR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VE" sz="2400" b="0" i="0" cap="none" spc="0" dirty="0">
                          <a:ln w="0"/>
                          <a:solidFill>
                            <a:schemeClr val="bg1"/>
                          </a:solidFill>
                          <a:effectLst/>
                          <a:latin typeface="Myriad Pro" panose="020B0503030403020204" pitchFamily="34" charset="0"/>
                        </a:rPr>
                        <a:t>EL MESIAS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VE" sz="1800" b="0" i="0" cap="none" spc="0" dirty="0">
                          <a:ln w="0"/>
                          <a:solidFill>
                            <a:schemeClr val="bg1"/>
                          </a:solidFill>
                          <a:effectLst/>
                          <a:latin typeface="Myriad Pro" panose="020B0503030403020204" pitchFamily="34" charset="0"/>
                        </a:rPr>
                        <a:t>INCAPACIDAD HUMANA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93900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88046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970033" y="1158022"/>
            <a:ext cx="7184917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VE" sz="44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Riffic Free Medium" panose="00000800000000000000" pitchFamily="2" charset="0"/>
              </a:rPr>
              <a:t>La Adoración es una vida</a:t>
            </a:r>
          </a:p>
          <a:p>
            <a:pPr algn="ctr"/>
            <a:r>
              <a:rPr lang="es-VE" sz="4400" dirty="0">
                <a:ln w="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Riffic Free Medium" panose="00000800000000000000" pitchFamily="2" charset="0"/>
              </a:rPr>
              <a:t>rendida totalmente a Dios</a:t>
            </a:r>
            <a:endParaRPr lang="es-ES" sz="4400" b="0" cap="none" spc="0" dirty="0">
              <a:ln w="0"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latin typeface="Riffic Free Medium" panose="00000800000000000000" pitchFamily="2" charset="0"/>
            </a:endParaRPr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1039669"/>
              </p:ext>
            </p:extLst>
          </p:nvPr>
        </p:nvGraphicFramePr>
        <p:xfrm>
          <a:off x="876317" y="2895599"/>
          <a:ext cx="7372348" cy="139065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686174">
                  <a:extLst>
                    <a:ext uri="{9D8B030D-6E8A-4147-A177-3AD203B41FA5}">
                      <a16:colId xmlns:a16="http://schemas.microsoft.com/office/drawing/2014/main" val="2467604831"/>
                    </a:ext>
                  </a:extLst>
                </a:gridCol>
                <a:gridCol w="3686174">
                  <a:extLst>
                    <a:ext uri="{9D8B030D-6E8A-4147-A177-3AD203B41FA5}">
                      <a16:colId xmlns:a16="http://schemas.microsoft.com/office/drawing/2014/main" val="2889079418"/>
                    </a:ext>
                  </a:extLst>
                </a:gridCol>
              </a:tblGrid>
              <a:tr h="695326">
                <a:tc>
                  <a:txBody>
                    <a:bodyPr/>
                    <a:lstStyle/>
                    <a:p>
                      <a:pPr algn="ctr"/>
                      <a:r>
                        <a:rPr lang="es-VE" sz="3200" b="0" i="0" cap="none" spc="0" dirty="0">
                          <a:ln w="0"/>
                          <a:solidFill>
                            <a:schemeClr val="bg1"/>
                          </a:solidFill>
                          <a:effectLst/>
                          <a:latin typeface="Myriad Pro" panose="020B0503030403020204" pitchFamily="34" charset="0"/>
                        </a:rPr>
                        <a:t>PARA AMARLE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VE" sz="3200" b="0" i="0" cap="none" spc="0" dirty="0">
                          <a:ln w="0"/>
                          <a:solidFill>
                            <a:schemeClr val="bg1"/>
                          </a:solidFill>
                          <a:effectLst/>
                          <a:latin typeface="Myriad Pro" panose="020B0503030403020204" pitchFamily="34" charset="0"/>
                        </a:rPr>
                        <a:t>PARA OBEDECERLE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5116498"/>
                  </a:ext>
                </a:extLst>
              </a:tr>
              <a:tr h="695326">
                <a:tc>
                  <a:txBody>
                    <a:bodyPr/>
                    <a:lstStyle/>
                    <a:p>
                      <a:pPr algn="ctr"/>
                      <a:r>
                        <a:rPr lang="es-VE" sz="3200" b="0" i="0" cap="none" spc="0" dirty="0">
                          <a:ln w="0"/>
                          <a:solidFill>
                            <a:schemeClr val="bg1"/>
                          </a:solidFill>
                          <a:effectLst/>
                          <a:latin typeface="Myriad Pro" panose="020B0503030403020204" pitchFamily="34" charset="0"/>
                        </a:rPr>
                        <a:t>PARA SERVIRLE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VE" sz="3200" b="0" i="0" cap="none" spc="0" dirty="0">
                          <a:ln w="0"/>
                          <a:solidFill>
                            <a:schemeClr val="bg1"/>
                          </a:solidFill>
                          <a:effectLst/>
                          <a:latin typeface="Myriad Pro" panose="020B0503030403020204" pitchFamily="34" charset="0"/>
                        </a:rPr>
                        <a:t>PARA GLORIFICARLE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38252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3936864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386</TotalTime>
  <Words>1729</Words>
  <Application>Microsoft Office PowerPoint</Application>
  <PresentationFormat>Presentación en pantalla (4:3)</PresentationFormat>
  <Paragraphs>202</Paragraphs>
  <Slides>41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41</vt:i4>
      </vt:variant>
    </vt:vector>
  </HeadingPairs>
  <TitlesOfParts>
    <vt:vector size="47" baseType="lpstr">
      <vt:lpstr>Myriad Pro</vt:lpstr>
      <vt:lpstr>Calibri</vt:lpstr>
      <vt:lpstr>Arial</vt:lpstr>
      <vt:lpstr>Calibri Light</vt:lpstr>
      <vt:lpstr>Riffic Free Medium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Taton</dc:creator>
  <cp:lastModifiedBy>Taton</cp:lastModifiedBy>
  <cp:revision>33</cp:revision>
  <dcterms:created xsi:type="dcterms:W3CDTF">2017-04-05T21:34:54Z</dcterms:created>
  <dcterms:modified xsi:type="dcterms:W3CDTF">2017-04-24T01:24:45Z</dcterms:modified>
</cp:coreProperties>
</file>